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79" d="100"/>
          <a:sy n="79" d="100"/>
        </p:scale>
        <p:origin x="282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1A51-9608-A38C-F3F0-605DE1A88C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62F67-D360-71D1-E695-3C271721A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FA61-C0E1-0891-B4E9-AC43F441B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30BE7-8693-6997-3FFD-5B8797FE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01F26-BD3F-5C32-88DB-5996A684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844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F3CFD-3812-CCA3-7E70-1BD9C2C1F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E9761-F760-0CAB-363F-7E4B18D88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226C2-2CAC-D972-2012-CC449DD0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616FB-8156-3ABE-45E6-A2BCAE0AC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6D1E7-7CFF-AF48-D0F5-EC08FB30C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09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16E0-4F3B-A949-72BD-5782E888A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7C118-2B35-1F74-A3BD-0FAB479D5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0E7E4-F326-7481-6720-5DBCD6EA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60408-3F3A-FC54-1237-C1905313B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3332B-4C6D-3D0A-E165-E05612EFF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74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706C-B3C1-BD04-F968-946F31040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5222D-57A0-307F-8D02-19F6F7AFF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224FC3-2EF9-E8A9-4235-37E4D0939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0548B-2E46-9921-4CF9-D86183FEB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4577A-75A1-DA14-57B3-F5114DA79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A1B3FB-30A5-0702-B3C7-E81D6A77E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95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8624B-62BD-44E1-AB98-3917A287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CAB21-0A48-8A51-7648-1C74F7714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434C8-D1C8-CA54-728B-174A4A499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E15E6D-A71E-78F5-E24C-C727C0BB7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7C0F93-5041-96D0-87B6-A70E0A3D75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C8B44F-D77E-E6CB-63BB-6238730DE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34081-1431-564F-3D2D-F738B898E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A1716E-B334-EC00-B20A-CF05C419E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17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62911-1A5A-0F25-9717-9763C8F85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2571C7-B4AB-5E93-43F3-DEB6A87DE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21717D-5D2F-BB2D-E5A4-D2326E8C0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CAE1CC-8CA5-85A8-E3C8-4045B618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546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D28BEC-EEA3-24A7-C2EA-A71574714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4052F6-1261-8A7C-23EF-058F08B7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7B78E-EF93-5DBA-D68C-962DEA498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27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5864A-4582-C9BB-CD14-6788039E6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41797-8938-47B9-279A-3861363E9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BF693-359F-A58C-1DE7-9C948561D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3102D-D213-A1BA-625C-0B702C0CA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0A3AD-075A-3B00-BF0B-AC1A70C5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F67FC-E98B-4E13-8AE7-561F69FCC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14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DE984-6E2D-8CEF-6F21-278E9F9A0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50909-AA25-BD96-361C-B45E20F244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A9A22-6E16-5F3C-011E-8696ADB10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7BB75-821B-CA2D-96BE-0B7DD2F22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4AB7D-7BAC-01D3-A50A-02841B24A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F7D06-401F-8E2E-24E8-C081A2F0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800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F614D-FD7C-F341-D858-304F69D1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B422F1-E2E7-41BD-FD58-45D7100A0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130C0-CF61-14FC-0262-F0EC24CC2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3F5E5-413F-2F76-78BE-BAC910D3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30B9E-C7F0-A8C2-C3E9-FD60CA474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02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749246-33BD-D3B4-B98E-6F17819000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FBC710-FA03-B97B-7341-75BE5A770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ED6BE-331E-8C26-852F-689562D10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DCFBC-B109-4D05-096E-B3C97FB2D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BFA63-0B31-5690-5A20-FED63B928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75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DCAFB1-6EF1-67BA-6928-5ED4E9BCF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02D46-ADDB-E5E1-1CD3-94B421752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07EB5-A4BC-DBD4-EDB7-23634DDDA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1A3F3-205E-417E-87CC-6AF7753B3C8E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CBEA6-9508-739E-1597-0D2E461075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EE71A-1E15-0AF4-972F-C609D8584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F69FF-6A84-4DDE-A5FD-3705A54025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11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0F692-7894-4FCD-72CF-B21293F1E7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D577E0-EADE-5790-2D4F-770E642912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fish and dragon on a green surface&#10;&#10;Description automatically generated with medium confidence">
            <a:extLst>
              <a:ext uri="{FF2B5EF4-FFF2-40B4-BE49-F238E27FC236}">
                <a16:creationId xmlns:a16="http://schemas.microsoft.com/office/drawing/2014/main" id="{F40C6B50-EE18-BA0C-48D4-64FA80694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23121" y="-3120573"/>
            <a:ext cx="6858001" cy="1219199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26E2723-6F7E-6037-2657-BF4CDF4F5750}"/>
              </a:ext>
            </a:extLst>
          </p:cNvPr>
          <p:cNvCxnSpPr/>
          <p:nvPr/>
        </p:nvCxnSpPr>
        <p:spPr>
          <a:xfrm flipV="1">
            <a:off x="949569" y="267286"/>
            <a:ext cx="9214339" cy="626012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62AEE32-9480-0C22-552D-CC38C691C310}"/>
              </a:ext>
            </a:extLst>
          </p:cNvPr>
          <p:cNvSpPr txBox="1"/>
          <p:nvPr/>
        </p:nvSpPr>
        <p:spPr>
          <a:xfrm>
            <a:off x="8523849" y="238016"/>
            <a:ext cx="1247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OMVENDT DIAGONAL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59AC66-88E7-5BF0-1EE2-382B7C2D14DF}"/>
              </a:ext>
            </a:extLst>
          </p:cNvPr>
          <p:cNvSpPr txBox="1"/>
          <p:nvPr/>
        </p:nvSpPr>
        <p:spPr>
          <a:xfrm>
            <a:off x="10543735" y="2236763"/>
            <a:ext cx="13645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GRØN OG RØD FARVE ER KOMPLE-MENTÆR-FARVER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F6D096-C568-6803-F117-E6AC1B0AD08C}"/>
              </a:ext>
            </a:extLst>
          </p:cNvPr>
          <p:cNvSpPr txBox="1"/>
          <p:nvPr/>
        </p:nvSpPr>
        <p:spPr>
          <a:xfrm>
            <a:off x="184844" y="2596316"/>
            <a:ext cx="23539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solidFill>
                  <a:schemeClr val="bg1"/>
                </a:solidFill>
              </a:rPr>
              <a:t>Teksten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almindelig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typografi</a:t>
            </a:r>
            <a:r>
              <a:rPr lang="en-GB" sz="1200" dirty="0">
                <a:solidFill>
                  <a:schemeClr val="bg1"/>
                </a:solidFill>
              </a:rPr>
              <a:t>. En </a:t>
            </a:r>
            <a:r>
              <a:rPr lang="en-GB" sz="1200" dirty="0" err="1">
                <a:solidFill>
                  <a:schemeClr val="bg1"/>
                </a:solidFill>
              </a:rPr>
              <a:t>beskrivende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tekst</a:t>
            </a:r>
            <a:r>
              <a:rPr lang="en-GB" sz="1200" dirty="0">
                <a:solidFill>
                  <a:schemeClr val="bg1"/>
                </a:solidFill>
              </a:rPr>
              <a:t> med </a:t>
            </a:r>
            <a:r>
              <a:rPr lang="en-GB" sz="1200" dirty="0" err="1">
                <a:solidFill>
                  <a:schemeClr val="bg1"/>
                </a:solidFill>
              </a:rPr>
              <a:t>masser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af</a:t>
            </a:r>
            <a:r>
              <a:rPr lang="en-GB" sz="1200" dirty="0">
                <a:solidFill>
                  <a:schemeClr val="bg1"/>
                </a:solidFill>
              </a:rPr>
              <a:t> action; </a:t>
            </a:r>
            <a:r>
              <a:rPr lang="en-GB" sz="1200" dirty="0" err="1">
                <a:solidFill>
                  <a:schemeClr val="bg1"/>
                </a:solidFill>
              </a:rPr>
              <a:t>udsagnsord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som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hænge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snappe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parere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forsvinde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bruse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miste</a:t>
            </a:r>
            <a:r>
              <a:rPr lang="en-GB" sz="1200" dirty="0">
                <a:solidFill>
                  <a:schemeClr val="bg1"/>
                </a:solidFill>
              </a:rPr>
              <a:t>, lyse, </a:t>
            </a:r>
            <a:r>
              <a:rPr lang="en-GB" sz="1200" dirty="0" err="1">
                <a:solidFill>
                  <a:schemeClr val="bg1"/>
                </a:solidFill>
              </a:rPr>
              <a:t>skære</a:t>
            </a:r>
            <a:r>
              <a:rPr lang="en-GB" sz="1200" dirty="0">
                <a:solidFill>
                  <a:schemeClr val="bg1"/>
                </a:solidFill>
              </a:rPr>
              <a:t> og </a:t>
            </a:r>
            <a:r>
              <a:rPr lang="en-GB" sz="1200" dirty="0" err="1">
                <a:solidFill>
                  <a:schemeClr val="bg1"/>
                </a:solidFill>
              </a:rPr>
              <a:t>tillægsord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som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grønne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blottet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røde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nedadgående</a:t>
            </a:r>
            <a:r>
              <a:rPr lang="en-GB" sz="1200" dirty="0">
                <a:solidFill>
                  <a:schemeClr val="bg1"/>
                </a:solidFill>
              </a:rPr>
              <a:t>.  En </a:t>
            </a:r>
            <a:r>
              <a:rPr lang="en-GB" sz="1200" dirty="0" err="1">
                <a:solidFill>
                  <a:schemeClr val="bg1"/>
                </a:solidFill>
              </a:rPr>
              <a:t>sammenligning</a:t>
            </a:r>
            <a:r>
              <a:rPr lang="en-GB" sz="1200" dirty="0">
                <a:solidFill>
                  <a:schemeClr val="bg1"/>
                </a:solidFill>
              </a:rPr>
              <a:t>: “</a:t>
            </a:r>
            <a:r>
              <a:rPr lang="en-GB" sz="1200" dirty="0" err="1">
                <a:solidFill>
                  <a:schemeClr val="bg1"/>
                </a:solidFill>
              </a:rPr>
              <a:t>lyser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dragens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røde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øje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som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en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nedadgående</a:t>
            </a:r>
            <a:r>
              <a:rPr lang="en-GB" sz="1200" dirty="0">
                <a:solidFill>
                  <a:schemeClr val="bg1"/>
                </a:solidFill>
              </a:rPr>
              <a:t> sol”.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328FD0-AC5F-C445-A2AD-B563911E2936}"/>
              </a:ext>
            </a:extLst>
          </p:cNvPr>
          <p:cNvSpPr txBox="1"/>
          <p:nvPr/>
        </p:nvSpPr>
        <p:spPr>
          <a:xfrm>
            <a:off x="4892040" y="-194121"/>
            <a:ext cx="937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Lydord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A4A695-18BC-9253-7B8E-5C1AF9251F7E}"/>
              </a:ext>
            </a:extLst>
          </p:cNvPr>
          <p:cNvSpPr txBox="1"/>
          <p:nvPr/>
        </p:nvSpPr>
        <p:spPr>
          <a:xfrm>
            <a:off x="9410700" y="822960"/>
            <a:ext cx="2497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FFFF00"/>
                </a:solidFill>
              </a:rPr>
              <a:t>Ydre</a:t>
            </a:r>
            <a:r>
              <a:rPr lang="en-GB" dirty="0">
                <a:solidFill>
                  <a:srgbClr val="FFFF00"/>
                </a:solidFill>
              </a:rPr>
              <a:t> composition: Den </a:t>
            </a:r>
            <a:r>
              <a:rPr lang="en-GB" dirty="0" err="1">
                <a:solidFill>
                  <a:srgbClr val="FFFF00"/>
                </a:solidFill>
              </a:rPr>
              <a:t>omvendte</a:t>
            </a:r>
            <a:r>
              <a:rPr lang="en-GB" dirty="0">
                <a:solidFill>
                  <a:srgbClr val="FFFF00"/>
                </a:solidFill>
              </a:rPr>
              <a:t> diagonal </a:t>
            </a:r>
            <a:r>
              <a:rPr lang="en-GB" dirty="0" err="1">
                <a:solidFill>
                  <a:srgbClr val="FFFF00"/>
                </a:solidFill>
              </a:rPr>
              <a:t>skaber</a:t>
            </a: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err="1">
                <a:solidFill>
                  <a:srgbClr val="FFFF00"/>
                </a:solidFill>
              </a:rPr>
              <a:t>spænding</a:t>
            </a:r>
            <a:r>
              <a:rPr lang="en-GB" dirty="0">
                <a:solidFill>
                  <a:srgbClr val="FFFF00"/>
                </a:solidFill>
              </a:rPr>
              <a:t> og </a:t>
            </a:r>
            <a:r>
              <a:rPr lang="en-GB" dirty="0" err="1">
                <a:solidFill>
                  <a:srgbClr val="FFFF00"/>
                </a:solidFill>
              </a:rPr>
              <a:t>dynamik</a:t>
            </a:r>
            <a:r>
              <a:rPr lang="en-GB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AE767B-7C28-F7E7-A924-2491A9B6A0C6}"/>
              </a:ext>
            </a:extLst>
          </p:cNvPr>
          <p:cNvSpPr txBox="1"/>
          <p:nvPr/>
        </p:nvSpPr>
        <p:spPr>
          <a:xfrm>
            <a:off x="6736080" y="5425440"/>
            <a:ext cx="3253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Ydre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komposition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GB" dirty="0" err="1">
                <a:solidFill>
                  <a:schemeClr val="bg1"/>
                </a:solidFill>
              </a:rPr>
              <a:t>Dragen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forgrund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fisken</a:t>
            </a:r>
            <a:r>
              <a:rPr lang="en-GB" dirty="0">
                <a:solidFill>
                  <a:schemeClr val="bg1"/>
                </a:solidFill>
              </a:rPr>
              <a:t> med </a:t>
            </a:r>
            <a:r>
              <a:rPr lang="en-GB" dirty="0" err="1">
                <a:solidFill>
                  <a:schemeClr val="bg1"/>
                </a:solidFill>
              </a:rPr>
              <a:t>Tavs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på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ryggen</a:t>
            </a:r>
            <a:r>
              <a:rPr lang="en-GB" dirty="0">
                <a:solidFill>
                  <a:schemeClr val="bg1"/>
                </a:solidFill>
              </a:rPr>
              <a:t> I </a:t>
            </a:r>
            <a:r>
              <a:rPr lang="en-GB" dirty="0" err="1">
                <a:solidFill>
                  <a:schemeClr val="bg1"/>
                </a:solidFill>
              </a:rPr>
              <a:t>mellemgrund</a:t>
            </a:r>
            <a:r>
              <a:rPr lang="en-GB" dirty="0">
                <a:solidFill>
                  <a:schemeClr val="bg1"/>
                </a:solidFill>
              </a:rPr>
              <a:t> og det </a:t>
            </a:r>
            <a:r>
              <a:rPr lang="en-GB" dirty="0" err="1">
                <a:solidFill>
                  <a:schemeClr val="bg1"/>
                </a:solidFill>
              </a:rPr>
              <a:t>grønne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dyb</a:t>
            </a:r>
            <a:r>
              <a:rPr lang="en-GB" dirty="0">
                <a:solidFill>
                  <a:schemeClr val="bg1"/>
                </a:solidFill>
              </a:rPr>
              <a:t> I </a:t>
            </a:r>
            <a:r>
              <a:rPr lang="en-GB" dirty="0" err="1">
                <a:solidFill>
                  <a:schemeClr val="bg1"/>
                </a:solidFill>
              </a:rPr>
              <a:t>baggrund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D14C73-0C26-0F7E-6C6C-200E2BA39AA6}"/>
              </a:ext>
            </a:extLst>
          </p:cNvPr>
          <p:cNvSpPr txBox="1"/>
          <p:nvPr/>
        </p:nvSpPr>
        <p:spPr>
          <a:xfrm>
            <a:off x="6736080" y="3397347"/>
            <a:ext cx="2857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Indre composition: Handling – </a:t>
            </a:r>
            <a:r>
              <a:rPr lang="en-GB" dirty="0" err="1">
                <a:solidFill>
                  <a:schemeClr val="bg1"/>
                </a:solidFill>
              </a:rPr>
              <a:t>konflikt</a:t>
            </a:r>
            <a:r>
              <a:rPr lang="en-GB" dirty="0">
                <a:solidFill>
                  <a:schemeClr val="bg1"/>
                </a:solidFill>
              </a:rPr>
              <a:t> og </a:t>
            </a:r>
            <a:r>
              <a:rPr lang="en-GB" dirty="0" err="1">
                <a:solidFill>
                  <a:schemeClr val="bg1"/>
                </a:solidFill>
              </a:rPr>
              <a:t>spænding</a:t>
            </a:r>
            <a:r>
              <a:rPr lang="en-GB" dirty="0">
                <a:solidFill>
                  <a:schemeClr val="bg1"/>
                </a:solidFill>
              </a:rPr>
              <a:t> I </a:t>
            </a:r>
            <a:r>
              <a:rPr lang="en-GB" dirty="0" err="1">
                <a:solidFill>
                  <a:schemeClr val="bg1"/>
                </a:solidFill>
              </a:rPr>
              <a:t>billedet</a:t>
            </a:r>
            <a:r>
              <a:rPr lang="en-GB" dirty="0">
                <a:solidFill>
                  <a:schemeClr val="bg1"/>
                </a:solidFill>
              </a:rPr>
              <a:t>. </a:t>
            </a:r>
            <a:r>
              <a:rPr lang="en-GB" dirty="0" err="1">
                <a:solidFill>
                  <a:schemeClr val="bg1"/>
                </a:solidFill>
              </a:rPr>
              <a:t>Dramatisk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0762E7-DA3D-0EB5-B11D-7492C19FB3A9}"/>
              </a:ext>
            </a:extLst>
          </p:cNvPr>
          <p:cNvSpPr txBox="1"/>
          <p:nvPr/>
        </p:nvSpPr>
        <p:spPr>
          <a:xfrm>
            <a:off x="4210929" y="970671"/>
            <a:ext cx="1739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solidFill>
                  <a:schemeClr val="bg1"/>
                </a:solidFill>
              </a:rPr>
              <a:t>Tavs</a:t>
            </a:r>
            <a:r>
              <a:rPr lang="en-GB" sz="1200" dirty="0">
                <a:solidFill>
                  <a:schemeClr val="bg1"/>
                </a:solidFill>
              </a:rPr>
              <a:t> er i </a:t>
            </a:r>
            <a:r>
              <a:rPr lang="en-GB" sz="1200" dirty="0" err="1">
                <a:solidFill>
                  <a:schemeClr val="bg1"/>
                </a:solidFill>
              </a:rPr>
              <a:t>nød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må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holde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vejret</a:t>
            </a:r>
            <a:r>
              <a:rPr lang="en-GB" sz="1200" dirty="0">
                <a:solidFill>
                  <a:schemeClr val="bg1"/>
                </a:solidFill>
              </a:rPr>
              <a:t> og hold fast I </a:t>
            </a:r>
            <a:r>
              <a:rPr lang="en-GB" sz="1200" dirty="0" err="1">
                <a:solidFill>
                  <a:schemeClr val="bg1"/>
                </a:solidFill>
              </a:rPr>
              <a:t>fiskens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finne</a:t>
            </a:r>
            <a:r>
              <a:rPr lang="en-GB" sz="1200" dirty="0">
                <a:solidFill>
                  <a:schemeClr val="bg1"/>
                </a:solidFill>
              </a:rPr>
              <a:t>. Er </a:t>
            </a:r>
            <a:r>
              <a:rPr lang="en-GB" sz="1200" dirty="0" err="1">
                <a:solidFill>
                  <a:schemeClr val="bg1"/>
                </a:solidFill>
              </a:rPr>
              <a:t>ved</a:t>
            </a:r>
            <a:r>
              <a:rPr lang="en-GB" sz="1200" dirty="0">
                <a:solidFill>
                  <a:schemeClr val="bg1"/>
                </a:solidFill>
              </a:rPr>
              <a:t> at </a:t>
            </a:r>
            <a:r>
              <a:rPr lang="en-GB" sz="1200" dirty="0" err="1">
                <a:solidFill>
                  <a:schemeClr val="bg1"/>
                </a:solidFill>
              </a:rPr>
              <a:t>blive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bidt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af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dragen</a:t>
            </a:r>
            <a:r>
              <a:rPr lang="en-GB" sz="12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9102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Súsanna Holm</dc:creator>
  <cp:lastModifiedBy>Súsanna Holm</cp:lastModifiedBy>
  <cp:revision>1</cp:revision>
  <dcterms:created xsi:type="dcterms:W3CDTF">2023-09-28T20:45:39Z</dcterms:created>
  <dcterms:modified xsi:type="dcterms:W3CDTF">2023-09-28T21:19:45Z</dcterms:modified>
</cp:coreProperties>
</file>