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68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50C18-6A73-BD01-6E87-A0EEE3B5CEE4}" v="35" dt="2019-11-20T13:33:45.579"/>
    <p1510:client id="{830B0687-3C2D-4047-B328-1845736EBD10}" v="4" dt="2019-11-17T12:41:45.696"/>
    <p1510:client id="{AC3FD63D-58A8-EB1D-D39C-310343680737}" v="605" dt="2019-11-17T16:23:35.563"/>
    <p1510:client id="{F6310C2A-8C44-9207-B3A9-6FC4227B966F}" v="2326" dt="2019-11-17T12:31:29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r.fo/Kunngerd/114-fra-22-11-2000-um-verkaetlanaruppgavun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emu.dk/grundskole/dansk/projektopgaven/problemformulerin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err="1"/>
              <a:t>Verkætlanaruppgáva</a:t>
            </a:r>
            <a:r>
              <a:rPr lang="en-US" sz="4800"/>
              <a:t> </a:t>
            </a:r>
            <a:br>
              <a:rPr lang="en-US" sz="4800"/>
            </a:br>
            <a:r>
              <a:rPr lang="en-US" sz="4800"/>
              <a:t>í 9. </a:t>
            </a:r>
            <a:r>
              <a:rPr lang="en-US" sz="4800" err="1"/>
              <a:t>og</a:t>
            </a:r>
            <a:r>
              <a:rPr lang="en-US" sz="4800"/>
              <a:t> 10. </a:t>
            </a:r>
            <a:r>
              <a:rPr lang="en-US" sz="4800" err="1"/>
              <a:t>flokki</a:t>
            </a:r>
            <a:endParaRPr lang="en-US"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953944"/>
            <a:ext cx="7766936" cy="1175921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r>
              <a:rPr lang="en-US"/>
              <a:t>Emmy </a:t>
            </a:r>
            <a:r>
              <a:rPr lang="en-US" err="1"/>
              <a:t>Joensen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Asta </a:t>
            </a:r>
            <a:r>
              <a:rPr lang="en-US" err="1"/>
              <a:t>Wolles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DB7C5-0DDB-4971-8518-79D93D55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Skráin</a:t>
            </a:r>
            <a:r>
              <a:rPr lang="da-DK"/>
              <a:t> í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C70FA2-EAD9-43D0-8104-315F168D4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err="1"/>
              <a:t>Kl</a:t>
            </a:r>
            <a:r>
              <a:rPr lang="da-DK"/>
              <a:t>  9.00 </a:t>
            </a:r>
            <a:r>
              <a:rPr lang="da-DK" err="1"/>
              <a:t>Byrjan</a:t>
            </a:r>
            <a:r>
              <a:rPr lang="da-DK"/>
              <a:t>, </a:t>
            </a:r>
            <a:r>
              <a:rPr lang="da-DK" err="1"/>
              <a:t>hvørji</a:t>
            </a:r>
            <a:r>
              <a:rPr lang="da-DK"/>
              <a:t> </a:t>
            </a:r>
            <a:r>
              <a:rPr lang="da-DK" err="1"/>
              <a:t>eru</a:t>
            </a:r>
            <a:r>
              <a:rPr lang="da-DK"/>
              <a:t> </a:t>
            </a:r>
            <a:r>
              <a:rPr lang="da-DK" err="1"/>
              <a:t>vit</a:t>
            </a:r>
            <a:endParaRPr lang="da-DK"/>
          </a:p>
          <a:p>
            <a:r>
              <a:rPr lang="da-DK" err="1"/>
              <a:t>Kl</a:t>
            </a:r>
            <a:r>
              <a:rPr lang="da-DK"/>
              <a:t>  9.15 </a:t>
            </a:r>
            <a:r>
              <a:rPr lang="da-DK" err="1"/>
              <a:t>Lógargrundarlagið</a:t>
            </a:r>
          </a:p>
          <a:p>
            <a:r>
              <a:rPr lang="da-DK" err="1"/>
              <a:t>Kl</a:t>
            </a:r>
            <a:r>
              <a:rPr lang="da-DK"/>
              <a:t> 10.00 </a:t>
            </a:r>
            <a:r>
              <a:rPr lang="da-DK" err="1"/>
              <a:t>Kaffisteðgur</a:t>
            </a:r>
            <a:endParaRPr lang="da-DK"/>
          </a:p>
          <a:p>
            <a:r>
              <a:rPr lang="da-DK" err="1"/>
              <a:t>Kl</a:t>
            </a:r>
            <a:r>
              <a:rPr lang="da-DK"/>
              <a:t> 10.15 </a:t>
            </a:r>
            <a:r>
              <a:rPr lang="da-DK" err="1"/>
              <a:t>Verkætlanaruppgávan</a:t>
            </a:r>
            <a:endParaRPr lang="da-DK"/>
          </a:p>
          <a:p>
            <a:r>
              <a:rPr lang="da-DK"/>
              <a:t>Kl.11.00 </a:t>
            </a:r>
            <a:r>
              <a:rPr lang="da-DK" err="1"/>
              <a:t>stuttur</a:t>
            </a:r>
            <a:r>
              <a:rPr lang="da-DK"/>
              <a:t> </a:t>
            </a:r>
            <a:r>
              <a:rPr lang="da-DK" err="1"/>
              <a:t>steðgur</a:t>
            </a:r>
            <a:endParaRPr lang="da-DK"/>
          </a:p>
          <a:p>
            <a:r>
              <a:rPr lang="da-DK" err="1"/>
              <a:t>Kl</a:t>
            </a:r>
            <a:r>
              <a:rPr lang="da-DK"/>
              <a:t> 11.10 </a:t>
            </a:r>
            <a:r>
              <a:rPr lang="da-DK" err="1"/>
              <a:t>Verkætlanaruppgávan</a:t>
            </a:r>
            <a:r>
              <a:rPr lang="da-DK"/>
              <a:t> </a:t>
            </a:r>
            <a:r>
              <a:rPr lang="da-DK" err="1"/>
              <a:t>framhald</a:t>
            </a:r>
          </a:p>
          <a:p>
            <a:r>
              <a:rPr lang="da-DK" err="1"/>
              <a:t>Kl</a:t>
            </a:r>
            <a:r>
              <a:rPr lang="da-DK"/>
              <a:t> 12.00 </a:t>
            </a:r>
            <a:r>
              <a:rPr lang="da-DK" err="1"/>
              <a:t>Matarsteðgur</a:t>
            </a:r>
            <a:endParaRPr lang="da-DK"/>
          </a:p>
          <a:p>
            <a:r>
              <a:rPr lang="da-DK" err="1"/>
              <a:t>Kl</a:t>
            </a:r>
            <a:r>
              <a:rPr lang="da-DK"/>
              <a:t> 12.45 </a:t>
            </a:r>
            <a:r>
              <a:rPr lang="da-DK" err="1"/>
              <a:t>Venjing</a:t>
            </a:r>
            <a:r>
              <a:rPr lang="da-DK"/>
              <a:t>, </a:t>
            </a:r>
            <a:r>
              <a:rPr lang="da-DK" err="1"/>
              <a:t>høvuðsevni</a:t>
            </a:r>
            <a:r>
              <a:rPr lang="da-DK"/>
              <a:t>, </a:t>
            </a:r>
            <a:r>
              <a:rPr lang="da-DK" err="1"/>
              <a:t>partsevni</a:t>
            </a:r>
            <a:r>
              <a:rPr lang="da-DK"/>
              <a:t> og </a:t>
            </a:r>
            <a:r>
              <a:rPr lang="da-DK" err="1"/>
              <a:t>spurdómsorðing</a:t>
            </a:r>
            <a:endParaRPr lang="da-DK"/>
          </a:p>
          <a:p>
            <a:r>
              <a:rPr lang="da-DK" err="1"/>
              <a:t>Kl</a:t>
            </a:r>
            <a:r>
              <a:rPr lang="da-DK"/>
              <a:t> 13.15 </a:t>
            </a:r>
            <a:r>
              <a:rPr lang="da-DK" err="1"/>
              <a:t>Framløgur</a:t>
            </a:r>
            <a:r>
              <a:rPr lang="da-DK"/>
              <a:t> og </a:t>
            </a:r>
            <a:r>
              <a:rPr lang="da-DK" err="1"/>
              <a:t>samanumtøka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371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158C8-96FF-461E-9345-E92C4B74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Lógargrundarlag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5D9DC7-DCA5-4F18-91EF-853ACE748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>
                <a:hlinkClick r:id="rId2"/>
              </a:rPr>
              <a:t>https://logir.fo/Kunngerd/114-fra-22-11-2000-um-verkaetlanaruppgavuna</a:t>
            </a:r>
          </a:p>
          <a:p>
            <a:pPr algn="ctr"/>
            <a:r>
              <a:rPr lang="de" b="1" err="1">
                <a:ea typeface="+mn-lt"/>
                <a:cs typeface="+mn-lt"/>
              </a:rPr>
              <a:t>Kapittul</a:t>
            </a:r>
            <a:r>
              <a:rPr lang="de" b="1">
                <a:ea typeface="+mn-lt"/>
                <a:cs typeface="+mn-lt"/>
              </a:rPr>
              <a:t> 1</a:t>
            </a:r>
            <a:endParaRPr lang="da-DK"/>
          </a:p>
          <a:p>
            <a:pPr algn="ctr"/>
            <a:r>
              <a:rPr lang="de" b="1" err="1">
                <a:ea typeface="+mn-lt"/>
                <a:cs typeface="+mn-lt"/>
              </a:rPr>
              <a:t>Endamál</a:t>
            </a:r>
            <a:endParaRPr lang="da-DK" err="1"/>
          </a:p>
          <a:p>
            <a:r>
              <a:rPr lang="de" b="1">
                <a:ea typeface="+mn-lt"/>
                <a:cs typeface="+mn-lt"/>
              </a:rPr>
              <a:t>§ 1.</a:t>
            </a:r>
            <a:r>
              <a:rPr lang="de">
                <a:ea typeface="+mn-lt"/>
                <a:cs typeface="+mn-lt"/>
              </a:rPr>
              <a:t> Á 9. </a:t>
            </a:r>
            <a:r>
              <a:rPr lang="de" err="1">
                <a:ea typeface="+mn-lt"/>
                <a:cs typeface="+mn-lt"/>
              </a:rPr>
              <a:t>og</a:t>
            </a:r>
            <a:r>
              <a:rPr lang="de">
                <a:ea typeface="+mn-lt"/>
                <a:cs typeface="+mn-lt"/>
              </a:rPr>
              <a:t> 10. </a:t>
            </a:r>
            <a:r>
              <a:rPr lang="de" err="1">
                <a:ea typeface="+mn-lt"/>
                <a:cs typeface="+mn-lt"/>
              </a:rPr>
              <a:t>floksstigi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gera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næmingarnir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einsæris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ella</a:t>
            </a:r>
            <a:r>
              <a:rPr lang="de">
                <a:ea typeface="+mn-lt"/>
                <a:cs typeface="+mn-lt"/>
              </a:rPr>
              <a:t> í </a:t>
            </a:r>
            <a:r>
              <a:rPr lang="de" err="1">
                <a:ea typeface="+mn-lt"/>
                <a:cs typeface="+mn-lt"/>
              </a:rPr>
              <a:t>bólki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eina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kravda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verkætlanaruppgávu</a:t>
            </a:r>
            <a:r>
              <a:rPr lang="de">
                <a:ea typeface="+mn-lt"/>
                <a:cs typeface="+mn-lt"/>
              </a:rPr>
              <a:t>, </a:t>
            </a:r>
            <a:r>
              <a:rPr lang="de" err="1">
                <a:ea typeface="+mn-lt"/>
                <a:cs typeface="+mn-lt"/>
              </a:rPr>
              <a:t>ið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skal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vera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partur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av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undirvísingini</a:t>
            </a:r>
            <a:r>
              <a:rPr lang="de">
                <a:ea typeface="+mn-lt"/>
                <a:cs typeface="+mn-lt"/>
              </a:rPr>
              <a:t> á </a:t>
            </a:r>
            <a:r>
              <a:rPr lang="de" err="1">
                <a:ea typeface="+mn-lt"/>
                <a:cs typeface="+mn-lt"/>
              </a:rPr>
              <a:t>hesum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floksstigum</a:t>
            </a:r>
            <a:r>
              <a:rPr lang="de">
                <a:ea typeface="+mn-lt"/>
                <a:cs typeface="+mn-lt"/>
              </a:rPr>
              <a:t>.</a:t>
            </a:r>
            <a:endParaRPr lang="da-DK"/>
          </a:p>
          <a:p>
            <a:r>
              <a:rPr lang="de" i="1" err="1">
                <a:ea typeface="+mn-lt"/>
                <a:cs typeface="+mn-lt"/>
              </a:rPr>
              <a:t>Stk</a:t>
            </a:r>
            <a:r>
              <a:rPr lang="de" i="1">
                <a:ea typeface="+mn-lt"/>
                <a:cs typeface="+mn-lt"/>
              </a:rPr>
              <a:t>. 2.</a:t>
            </a:r>
            <a:r>
              <a:rPr lang="de">
                <a:ea typeface="+mn-lt"/>
                <a:cs typeface="+mn-lt"/>
              </a:rPr>
              <a:t>  </a:t>
            </a:r>
            <a:r>
              <a:rPr lang="de" err="1">
                <a:ea typeface="+mn-lt"/>
                <a:cs typeface="+mn-lt"/>
              </a:rPr>
              <a:t>Arbeiðið</a:t>
            </a:r>
            <a:r>
              <a:rPr lang="de">
                <a:ea typeface="+mn-lt"/>
                <a:cs typeface="+mn-lt"/>
              </a:rPr>
              <a:t> at </a:t>
            </a:r>
            <a:r>
              <a:rPr lang="de" err="1">
                <a:ea typeface="+mn-lt"/>
                <a:cs typeface="+mn-lt"/>
              </a:rPr>
              <a:t>gera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verkætlanaruppgávuna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skal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menna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verkætlanarliga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arbeiðsháttin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og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geva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næminginum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høvi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til</a:t>
            </a:r>
            <a:r>
              <a:rPr lang="de">
                <a:ea typeface="+mn-lt"/>
                <a:cs typeface="+mn-lt"/>
              </a:rPr>
              <a:t> at </a:t>
            </a:r>
            <a:r>
              <a:rPr lang="de" err="1">
                <a:ea typeface="+mn-lt"/>
                <a:cs typeface="+mn-lt"/>
              </a:rPr>
              <a:t>fáa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eina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fjølbroytta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meting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av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arbeiði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sínum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við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einum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tvørgreinaligum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evni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við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einum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ella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fleiri</a:t>
            </a:r>
            <a:r>
              <a:rPr lang="de">
                <a:ea typeface="+mn-lt"/>
                <a:cs typeface="+mn-lt"/>
              </a:rPr>
              <a:t> </a:t>
            </a:r>
            <a:r>
              <a:rPr lang="de" err="1">
                <a:ea typeface="+mn-lt"/>
                <a:cs typeface="+mn-lt"/>
              </a:rPr>
              <a:t>spurdómum</a:t>
            </a:r>
            <a:r>
              <a:rPr lang="de">
                <a:ea typeface="+mn-lt"/>
                <a:cs typeface="+mn-lt"/>
              </a:rPr>
              <a:t>.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9331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ECD93DAF-3A8F-468E-9231-F032DDC642C8}"/>
              </a:ext>
            </a:extLst>
          </p:cNvPr>
          <p:cNvSpPr txBox="1"/>
          <p:nvPr/>
        </p:nvSpPr>
        <p:spPr>
          <a:xfrm>
            <a:off x="1615787" y="862446"/>
            <a:ext cx="7116040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2800" b="1" err="1">
                <a:solidFill>
                  <a:srgbClr val="3A3A3A"/>
                </a:solidFill>
                <a:latin typeface="Times New Roman"/>
                <a:cs typeface="Times New Roman"/>
              </a:rPr>
              <a:t>Kapittul</a:t>
            </a:r>
            <a:r>
              <a:rPr lang="da-DK" sz="2800" b="1">
                <a:solidFill>
                  <a:srgbClr val="3A3A3A"/>
                </a:solidFill>
                <a:latin typeface="Times New Roman"/>
                <a:cs typeface="Times New Roman"/>
              </a:rPr>
              <a:t> 2</a:t>
            </a:r>
          </a:p>
          <a:p>
            <a:pPr algn="ctr"/>
            <a:r>
              <a:rPr lang="da-DK" sz="2800" b="1" err="1">
                <a:solidFill>
                  <a:srgbClr val="3A3A3A"/>
                </a:solidFill>
                <a:latin typeface="Times New Roman"/>
                <a:cs typeface="Times New Roman"/>
              </a:rPr>
              <a:t>Fyrireiking</a:t>
            </a:r>
            <a:r>
              <a:rPr lang="da-DK" sz="2800" b="1">
                <a:solidFill>
                  <a:srgbClr val="3A3A3A"/>
                </a:solidFill>
                <a:latin typeface="Times New Roman"/>
                <a:cs typeface="Times New Roman"/>
              </a:rPr>
              <a:t> og </a:t>
            </a:r>
            <a:r>
              <a:rPr lang="da-DK" sz="2800" b="1" err="1">
                <a:solidFill>
                  <a:srgbClr val="3A3A3A"/>
                </a:solidFill>
                <a:latin typeface="Times New Roman"/>
                <a:cs typeface="Times New Roman"/>
              </a:rPr>
              <a:t>fremjing</a:t>
            </a:r>
            <a:endParaRPr lang="da-DK" sz="2800" b="1">
              <a:solidFill>
                <a:srgbClr val="3A3A3A"/>
              </a:solidFill>
              <a:latin typeface="Times New Roman"/>
              <a:cs typeface="Times New Roman"/>
            </a:endParaRPr>
          </a:p>
          <a:p>
            <a:r>
              <a:rPr lang="da-DK" sz="2800" b="1">
                <a:solidFill>
                  <a:srgbClr val="3A3A3A"/>
                </a:solidFill>
                <a:latin typeface="Times New Roman"/>
                <a:cs typeface="Times New Roman"/>
              </a:rPr>
              <a:t>§ 2.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 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Undir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ábyrgd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skúlaleiðarans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og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samskipan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flokslærarans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skulu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lærarar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floksins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í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samstarvi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við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næmingarnar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velja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eitt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høvuðsevni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,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ið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skal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vera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so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rúmt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orðað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, at til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ber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at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lýsa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tað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úr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ymiskum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fakligum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sjónarhornum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.</a:t>
            </a:r>
          </a:p>
          <a:p>
            <a:r>
              <a:rPr lang="da-DK" sz="2800" i="1">
                <a:solidFill>
                  <a:srgbClr val="3A3A3A"/>
                </a:solidFill>
                <a:latin typeface="Times New Roman"/>
                <a:cs typeface="Times New Roman"/>
              </a:rPr>
              <a:t>Stk. 2.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 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Høvuðsevnið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skal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vera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soleiðis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háttað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, at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tað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ber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til at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orða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partsevni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, sum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skulu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fata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evni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og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háttaløg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(metode) og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harumframt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arbeiðshættir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og 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málbúnar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úr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ymiskum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lærugreinum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, so at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allir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næmingar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kunnu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fáa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sínar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lang="da-DK" sz="2800" err="1">
                <a:solidFill>
                  <a:srgbClr val="3A3A3A"/>
                </a:solidFill>
                <a:latin typeface="Times New Roman"/>
                <a:cs typeface="Times New Roman"/>
              </a:rPr>
              <a:t>avbjóðingar</a:t>
            </a:r>
            <a:r>
              <a:rPr lang="da-DK" sz="2800">
                <a:solidFill>
                  <a:srgbClr val="3A3A3A"/>
                </a:solidFill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649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3D6AC-C128-45C5-A80E-2C87BFD68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t.v.s</a:t>
            </a:r>
            <a:r>
              <a:rPr lang="da-DK"/>
              <a:t>.: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060212-2BB2-4977-9414-A6F5ACAC9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a-DK" err="1"/>
              <a:t>Skúlaleiðarin</a:t>
            </a:r>
            <a:r>
              <a:rPr lang="da-DK"/>
              <a:t> </a:t>
            </a:r>
            <a:r>
              <a:rPr lang="da-DK" err="1"/>
              <a:t>hevur</a:t>
            </a:r>
            <a:r>
              <a:rPr lang="da-DK"/>
              <a:t> </a:t>
            </a:r>
            <a:r>
              <a:rPr lang="da-DK" err="1"/>
              <a:t>ábyrgd</a:t>
            </a:r>
            <a:endParaRPr lang="da-DK"/>
          </a:p>
          <a:p>
            <a:r>
              <a:rPr lang="da-DK" err="1"/>
              <a:t>Flokslærarin</a:t>
            </a:r>
            <a:r>
              <a:rPr lang="da-DK"/>
              <a:t> </a:t>
            </a:r>
            <a:r>
              <a:rPr lang="da-DK" err="1"/>
              <a:t>samskipar</a:t>
            </a:r>
            <a:r>
              <a:rPr lang="da-DK"/>
              <a:t> í </a:t>
            </a:r>
            <a:r>
              <a:rPr lang="da-DK" err="1"/>
              <a:t>samstarvi</a:t>
            </a:r>
            <a:r>
              <a:rPr lang="da-DK"/>
              <a:t> </a:t>
            </a:r>
            <a:r>
              <a:rPr lang="da-DK" err="1"/>
              <a:t>við</a:t>
            </a:r>
            <a:r>
              <a:rPr lang="da-DK"/>
              <a:t> </a:t>
            </a:r>
            <a:r>
              <a:rPr lang="da-DK" err="1"/>
              <a:t>lærarar</a:t>
            </a:r>
            <a:r>
              <a:rPr lang="da-DK"/>
              <a:t> </a:t>
            </a:r>
            <a:r>
              <a:rPr lang="da-DK" err="1"/>
              <a:t>floksins</a:t>
            </a:r>
            <a:r>
              <a:rPr lang="da-DK"/>
              <a:t> og </a:t>
            </a:r>
            <a:r>
              <a:rPr lang="da-DK" err="1"/>
              <a:t>næmingarnar</a:t>
            </a:r>
            <a:endParaRPr lang="da-DK"/>
          </a:p>
          <a:p>
            <a:r>
              <a:rPr lang="da-DK" err="1"/>
              <a:t>Velja</a:t>
            </a:r>
            <a:r>
              <a:rPr lang="da-DK"/>
              <a:t> </a:t>
            </a:r>
            <a:r>
              <a:rPr lang="da-DK" err="1"/>
              <a:t>eitt</a:t>
            </a:r>
            <a:r>
              <a:rPr lang="da-DK"/>
              <a:t> </a:t>
            </a:r>
            <a:r>
              <a:rPr lang="da-DK" err="1"/>
              <a:t>rúmt</a:t>
            </a:r>
            <a:r>
              <a:rPr lang="da-DK"/>
              <a:t> </a:t>
            </a:r>
            <a:r>
              <a:rPr lang="da-DK" err="1"/>
              <a:t>orðað</a:t>
            </a:r>
            <a:r>
              <a:rPr lang="da-DK"/>
              <a:t> </a:t>
            </a:r>
            <a:r>
              <a:rPr lang="da-DK" err="1"/>
              <a:t>høvuðsevni</a:t>
            </a:r>
            <a:endParaRPr lang="da-DK"/>
          </a:p>
          <a:p>
            <a:r>
              <a:rPr lang="da-DK" err="1"/>
              <a:t>Høvuðsevnið</a:t>
            </a:r>
            <a:r>
              <a:rPr lang="da-DK"/>
              <a:t> </a:t>
            </a:r>
            <a:r>
              <a:rPr lang="da-DK" err="1"/>
              <a:t>verður</a:t>
            </a:r>
            <a:r>
              <a:rPr lang="da-DK"/>
              <a:t> </a:t>
            </a:r>
            <a:r>
              <a:rPr lang="da-DK" err="1"/>
              <a:t>orðað</a:t>
            </a:r>
            <a:r>
              <a:rPr lang="da-DK"/>
              <a:t> í </a:t>
            </a:r>
            <a:r>
              <a:rPr lang="da-DK" err="1"/>
              <a:t>partsevni</a:t>
            </a:r>
            <a:endParaRPr lang="da-DK"/>
          </a:p>
          <a:p>
            <a:r>
              <a:rPr lang="da-DK" err="1"/>
              <a:t>Partsevnini</a:t>
            </a:r>
            <a:r>
              <a:rPr lang="da-DK"/>
              <a:t> </a:t>
            </a:r>
            <a:r>
              <a:rPr lang="da-DK" err="1"/>
              <a:t>umfata</a:t>
            </a:r>
            <a:r>
              <a:rPr lang="da-DK"/>
              <a:t> </a:t>
            </a:r>
            <a:r>
              <a:rPr lang="da-DK" err="1"/>
              <a:t>evni</a:t>
            </a:r>
            <a:r>
              <a:rPr lang="da-DK"/>
              <a:t> og </a:t>
            </a:r>
            <a:r>
              <a:rPr lang="da-DK" err="1"/>
              <a:t>háttaløg</a:t>
            </a:r>
            <a:r>
              <a:rPr lang="da-DK"/>
              <a:t>, </a:t>
            </a:r>
            <a:r>
              <a:rPr lang="da-DK" err="1"/>
              <a:t>arbeiðshættir</a:t>
            </a:r>
            <a:r>
              <a:rPr lang="da-DK"/>
              <a:t> og </a:t>
            </a:r>
            <a:r>
              <a:rPr lang="da-DK" err="1"/>
              <a:t>málbúnar</a:t>
            </a:r>
            <a:r>
              <a:rPr lang="da-DK"/>
              <a:t> </a:t>
            </a:r>
            <a:r>
              <a:rPr lang="da-DK" err="1"/>
              <a:t>úr</a:t>
            </a:r>
            <a:r>
              <a:rPr lang="da-DK"/>
              <a:t> </a:t>
            </a:r>
            <a:r>
              <a:rPr lang="da-DK" err="1"/>
              <a:t>ymiskum</a:t>
            </a:r>
            <a:r>
              <a:rPr lang="da-DK"/>
              <a:t> </a:t>
            </a:r>
            <a:r>
              <a:rPr lang="da-DK" err="1"/>
              <a:t>lærugreinum</a:t>
            </a:r>
            <a:endParaRPr lang="da-DK"/>
          </a:p>
          <a:p>
            <a:endParaRPr lang="da-DK" sz="2800"/>
          </a:p>
        </p:txBody>
      </p:sp>
    </p:spTree>
    <p:extLst>
      <p:ext uri="{BB962C8B-B14F-4D97-AF65-F5344CB8AC3E}">
        <p14:creationId xmlns:p14="http://schemas.microsoft.com/office/powerpoint/2010/main" val="149833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7FC52-DAB0-4735-8D38-C01ED629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lógargrundarlag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21B40E-A927-4FC2-8503-C86F1C07F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>
                <a:ea typeface="+mn-lt"/>
                <a:cs typeface="+mn-lt"/>
              </a:rPr>
              <a:t> </a:t>
            </a:r>
            <a:r>
              <a:rPr lang="da-DK" err="1">
                <a:ea typeface="+mn-lt"/>
                <a:cs typeface="+mn-lt"/>
              </a:rPr>
              <a:t>Áðrenn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farið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verður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undir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verkætlanina</a:t>
            </a:r>
            <a:r>
              <a:rPr lang="da-DK">
                <a:ea typeface="+mn-lt"/>
                <a:cs typeface="+mn-lt"/>
              </a:rPr>
              <a:t>:</a:t>
            </a:r>
          </a:p>
          <a:p>
            <a:r>
              <a:rPr lang="da-DK">
                <a:ea typeface="+mn-lt"/>
                <a:cs typeface="+mn-lt"/>
              </a:rPr>
              <a:t> </a:t>
            </a:r>
            <a:r>
              <a:rPr lang="da-DK" err="1">
                <a:ea typeface="+mn-lt"/>
                <a:cs typeface="+mn-lt"/>
              </a:rPr>
              <a:t>Næmingarnir</a:t>
            </a:r>
            <a:r>
              <a:rPr lang="da-DK">
                <a:ea typeface="+mn-lt"/>
                <a:cs typeface="+mn-lt"/>
              </a:rPr>
              <a:t> </a:t>
            </a:r>
            <a:r>
              <a:rPr lang="da-DK" err="1">
                <a:ea typeface="+mn-lt"/>
                <a:cs typeface="+mn-lt"/>
              </a:rPr>
              <a:t>skulu</a:t>
            </a:r>
            <a:r>
              <a:rPr lang="da-DK">
                <a:ea typeface="+mn-lt"/>
                <a:cs typeface="+mn-lt"/>
              </a:rPr>
              <a:t> </a:t>
            </a:r>
            <a:r>
              <a:rPr lang="da-DK" err="1">
                <a:ea typeface="+mn-lt"/>
                <a:cs typeface="+mn-lt"/>
              </a:rPr>
              <a:t>hava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nágreiniliga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kunning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um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endamál</a:t>
            </a:r>
            <a:r>
              <a:rPr lang="da-DK">
                <a:ea typeface="+mn-lt"/>
                <a:cs typeface="+mn-lt"/>
              </a:rPr>
              <a:t>, </a:t>
            </a:r>
            <a:r>
              <a:rPr lang="da-DK" err="1">
                <a:ea typeface="+mn-lt"/>
                <a:cs typeface="+mn-lt"/>
              </a:rPr>
              <a:t>bygnað</a:t>
            </a:r>
            <a:r>
              <a:rPr lang="da-DK">
                <a:ea typeface="+mn-lt"/>
                <a:cs typeface="+mn-lt"/>
              </a:rPr>
              <a:t>, </a:t>
            </a:r>
            <a:r>
              <a:rPr lang="da-DK" err="1">
                <a:ea typeface="+mn-lt"/>
                <a:cs typeface="+mn-lt"/>
              </a:rPr>
              <a:t>krøv</a:t>
            </a:r>
            <a:r>
              <a:rPr lang="da-DK">
                <a:ea typeface="+mn-lt"/>
                <a:cs typeface="+mn-lt"/>
              </a:rPr>
              <a:t> o.a. í </a:t>
            </a:r>
            <a:r>
              <a:rPr lang="da-DK" err="1">
                <a:ea typeface="+mn-lt"/>
                <a:cs typeface="+mn-lt"/>
              </a:rPr>
              <a:t>eini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verkætlanaruppgávu</a:t>
            </a:r>
            <a:r>
              <a:rPr lang="da-DK">
                <a:ea typeface="+mn-lt"/>
                <a:cs typeface="+mn-lt"/>
              </a:rPr>
              <a:t>. </a:t>
            </a:r>
          </a:p>
          <a:p>
            <a:r>
              <a:rPr lang="da-DK" err="1">
                <a:ea typeface="+mn-lt"/>
                <a:cs typeface="+mn-lt"/>
              </a:rPr>
              <a:t>Næmingarnir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skulu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verða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kunnaðir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um</a:t>
            </a:r>
            <a:r>
              <a:rPr lang="da-DK">
                <a:ea typeface="+mn-lt"/>
                <a:cs typeface="+mn-lt"/>
              </a:rPr>
              <a:t>, </a:t>
            </a:r>
            <a:r>
              <a:rPr lang="da-DK" err="1">
                <a:ea typeface="+mn-lt"/>
                <a:cs typeface="+mn-lt"/>
              </a:rPr>
              <a:t>hvat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dentur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verður</a:t>
            </a:r>
            <a:r>
              <a:rPr lang="da-DK">
                <a:ea typeface="+mn-lt"/>
                <a:cs typeface="+mn-lt"/>
              </a:rPr>
              <a:t> </a:t>
            </a:r>
            <a:r>
              <a:rPr lang="da-DK" err="1">
                <a:ea typeface="+mn-lt"/>
                <a:cs typeface="+mn-lt"/>
              </a:rPr>
              <a:t>lagdur</a:t>
            </a:r>
            <a:r>
              <a:rPr lang="da-DK">
                <a:ea typeface="+mn-lt"/>
                <a:cs typeface="+mn-lt"/>
              </a:rPr>
              <a:t> á í </a:t>
            </a:r>
            <a:r>
              <a:rPr lang="da-DK" err="1">
                <a:ea typeface="+mn-lt"/>
                <a:cs typeface="+mn-lt"/>
              </a:rPr>
              <a:t>uppgávudømingini</a:t>
            </a:r>
            <a:r>
              <a:rPr lang="da-DK">
                <a:ea typeface="+mn-lt"/>
                <a:cs typeface="+mn-lt"/>
              </a:rPr>
              <a:t>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1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463063-748A-4B70-ACA5-15230897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Lógargrundarlag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BD080B-9BF2-4EB4-ACD6-9EC3B6ED1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b="1">
                <a:ea typeface="+mn-lt"/>
                <a:cs typeface="+mn-lt"/>
              </a:rPr>
              <a:t>§ 3.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Lærarar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floksins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skulu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undir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allari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tilgongdini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tøkir</a:t>
            </a:r>
            <a:r>
              <a:rPr lang="da">
                <a:ea typeface="+mn-lt"/>
                <a:cs typeface="+mn-lt"/>
              </a:rPr>
              <a:t> at </a:t>
            </a:r>
            <a:r>
              <a:rPr lang="da" err="1">
                <a:ea typeface="+mn-lt"/>
                <a:cs typeface="+mn-lt"/>
              </a:rPr>
              <a:t>vegleiða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næmingunum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uppgávuni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r>
              <a:rPr lang="da" i="1">
                <a:ea typeface="+mn-lt"/>
                <a:cs typeface="+mn-lt"/>
              </a:rPr>
              <a:t>Stk. 2.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Vegleiðing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læraranna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geva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tí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einstaka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næminginum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møguleika</a:t>
            </a:r>
            <a:r>
              <a:rPr lang="da">
                <a:ea typeface="+mn-lt"/>
                <a:cs typeface="+mn-lt"/>
              </a:rPr>
              <a:t> at </a:t>
            </a:r>
            <a:r>
              <a:rPr lang="da" err="1">
                <a:ea typeface="+mn-lt"/>
                <a:cs typeface="+mn-lt"/>
              </a:rPr>
              <a:t>taka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støði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egnum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fortreytum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áhuga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tá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arbeitt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verður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verkætlanaruppgávuni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67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11E67-E5EB-4D86-8FF9-0FDD4E85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Endamálið</a:t>
            </a:r>
            <a:r>
              <a:rPr lang="da-DK"/>
              <a:t> </a:t>
            </a:r>
            <a:r>
              <a:rPr lang="da-DK" err="1"/>
              <a:t>við</a:t>
            </a:r>
            <a:r>
              <a:rPr lang="da-DK"/>
              <a:t> </a:t>
            </a:r>
            <a:r>
              <a:rPr lang="da-DK" err="1"/>
              <a:t>vegleiðingini</a:t>
            </a:r>
            <a:r>
              <a:rPr lang="da-DK"/>
              <a:t> er at </a:t>
            </a:r>
            <a:r>
              <a:rPr lang="da-DK" err="1"/>
              <a:t>hjálpa</a:t>
            </a:r>
            <a:r>
              <a:rPr lang="da-DK"/>
              <a:t> </a:t>
            </a:r>
            <a:r>
              <a:rPr lang="da-DK" err="1"/>
              <a:t>næminginum</a:t>
            </a:r>
            <a:r>
              <a:rPr lang="da-DK"/>
              <a:t>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386112-377A-4962-878E-D8E4F7F0B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>
                <a:ea typeface="+mn-lt"/>
                <a:cs typeface="+mn-lt"/>
              </a:rPr>
              <a:t>1)   at </a:t>
            </a:r>
            <a:r>
              <a:rPr lang="da" err="1">
                <a:ea typeface="+mn-lt"/>
                <a:cs typeface="+mn-lt"/>
              </a:rPr>
              <a:t>finna</a:t>
            </a:r>
            <a:r>
              <a:rPr lang="da">
                <a:ea typeface="+mn-lt"/>
                <a:cs typeface="+mn-lt"/>
              </a:rPr>
              <a:t>  og </a:t>
            </a:r>
            <a:r>
              <a:rPr lang="da" err="1">
                <a:ea typeface="+mn-lt"/>
                <a:cs typeface="+mn-lt"/>
              </a:rPr>
              <a:t>avmarka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eitt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hóskandi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evni</a:t>
            </a:r>
            <a:r>
              <a:rPr lang="da">
                <a:ea typeface="+mn-lt"/>
                <a:cs typeface="+mn-lt"/>
              </a:rPr>
              <a:t>, sum </a:t>
            </a:r>
            <a:r>
              <a:rPr lang="da" err="1">
                <a:ea typeface="+mn-lt"/>
                <a:cs typeface="+mn-lt"/>
              </a:rPr>
              <a:t>hevur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ella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fleiri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spurdómar</a:t>
            </a:r>
            <a:r>
              <a:rPr lang="da">
                <a:ea typeface="+mn-lt"/>
                <a:cs typeface="+mn-lt"/>
              </a:rPr>
              <a:t>,</a:t>
            </a:r>
            <a:endParaRPr lang="da-DK"/>
          </a:p>
          <a:p>
            <a:r>
              <a:rPr lang="da">
                <a:ea typeface="+mn-lt"/>
                <a:cs typeface="+mn-lt"/>
              </a:rPr>
              <a:t>2)   at </a:t>
            </a:r>
            <a:r>
              <a:rPr lang="da" err="1">
                <a:ea typeface="+mn-lt"/>
                <a:cs typeface="+mn-lt"/>
              </a:rPr>
              <a:t>gera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aðrar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neyðugar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avmarkingar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innihaldinum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verkætlanini</a:t>
            </a:r>
            <a:r>
              <a:rPr lang="da">
                <a:ea typeface="+mn-lt"/>
                <a:cs typeface="+mn-lt"/>
              </a:rPr>
              <a:t>,</a:t>
            </a:r>
            <a:endParaRPr lang="da-DK"/>
          </a:p>
          <a:p>
            <a:r>
              <a:rPr lang="da">
                <a:ea typeface="+mn-lt"/>
                <a:cs typeface="+mn-lt"/>
              </a:rPr>
              <a:t>3)   at </a:t>
            </a:r>
            <a:r>
              <a:rPr lang="da" err="1">
                <a:ea typeface="+mn-lt"/>
                <a:cs typeface="+mn-lt"/>
              </a:rPr>
              <a:t>velja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nýta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arbeiðs</a:t>
            </a:r>
            <a:r>
              <a:rPr lang="da">
                <a:ea typeface="+mn-lt"/>
                <a:cs typeface="+mn-lt"/>
              </a:rPr>
              <a:t>- og </a:t>
            </a:r>
            <a:r>
              <a:rPr lang="da" err="1">
                <a:ea typeface="+mn-lt"/>
                <a:cs typeface="+mn-lt"/>
              </a:rPr>
              <a:t>kanningarhættir</a:t>
            </a:r>
            <a:r>
              <a:rPr lang="da">
                <a:ea typeface="+mn-lt"/>
                <a:cs typeface="+mn-lt"/>
              </a:rPr>
              <a:t>,</a:t>
            </a:r>
            <a:endParaRPr lang="da-DK"/>
          </a:p>
          <a:p>
            <a:r>
              <a:rPr lang="da">
                <a:ea typeface="+mn-lt"/>
                <a:cs typeface="+mn-lt"/>
              </a:rPr>
              <a:t>4)   at </a:t>
            </a:r>
            <a:r>
              <a:rPr lang="da" err="1">
                <a:ea typeface="+mn-lt"/>
                <a:cs typeface="+mn-lt"/>
              </a:rPr>
              <a:t>velja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nýta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innihald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úr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ymiskum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lærugreinum</a:t>
            </a:r>
            <a:r>
              <a:rPr lang="da">
                <a:ea typeface="+mn-lt"/>
                <a:cs typeface="+mn-lt"/>
              </a:rPr>
              <a:t>/</a:t>
            </a:r>
            <a:r>
              <a:rPr lang="da" err="1">
                <a:ea typeface="+mn-lt"/>
                <a:cs typeface="+mn-lt"/>
              </a:rPr>
              <a:t>lærugreinapørtum</a:t>
            </a:r>
            <a:r>
              <a:rPr lang="da">
                <a:ea typeface="+mn-lt"/>
                <a:cs typeface="+mn-lt"/>
              </a:rPr>
              <a:t>,</a:t>
            </a:r>
            <a:endParaRPr lang="da-DK"/>
          </a:p>
          <a:p>
            <a:r>
              <a:rPr lang="da">
                <a:ea typeface="+mn-lt"/>
                <a:cs typeface="+mn-lt"/>
              </a:rPr>
              <a:t>5)   at </a:t>
            </a:r>
            <a:r>
              <a:rPr lang="da" err="1">
                <a:ea typeface="+mn-lt"/>
                <a:cs typeface="+mn-lt"/>
              </a:rPr>
              <a:t>velja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nýta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keldur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tilfar</a:t>
            </a:r>
            <a:r>
              <a:rPr lang="da">
                <a:ea typeface="+mn-lt"/>
                <a:cs typeface="+mn-lt"/>
              </a:rPr>
              <a:t>,</a:t>
            </a:r>
            <a:endParaRPr lang="da-DK"/>
          </a:p>
          <a:p>
            <a:r>
              <a:rPr lang="da">
                <a:ea typeface="+mn-lt"/>
                <a:cs typeface="+mn-lt"/>
              </a:rPr>
              <a:t>6)   at </a:t>
            </a:r>
            <a:r>
              <a:rPr lang="da" err="1">
                <a:ea typeface="+mn-lt"/>
                <a:cs typeface="+mn-lt"/>
              </a:rPr>
              <a:t>velja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nýta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ymsar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málbúnar</a:t>
            </a:r>
            <a:r>
              <a:rPr lang="da">
                <a:ea typeface="+mn-lt"/>
                <a:cs typeface="+mn-lt"/>
              </a:rPr>
              <a:t>, </a:t>
            </a:r>
            <a:endParaRPr lang="da-DK"/>
          </a:p>
          <a:p>
            <a:r>
              <a:rPr lang="da">
                <a:ea typeface="+mn-lt"/>
                <a:cs typeface="+mn-lt"/>
              </a:rPr>
              <a:t>7)   at </a:t>
            </a:r>
            <a:r>
              <a:rPr lang="da" err="1">
                <a:ea typeface="+mn-lt"/>
                <a:cs typeface="+mn-lt"/>
              </a:rPr>
              <a:t>gera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ítøkiliga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avrikið</a:t>
            </a:r>
            <a:r>
              <a:rPr lang="da">
                <a:ea typeface="+mn-lt"/>
                <a:cs typeface="+mn-lt"/>
              </a:rPr>
              <a:t> og</a:t>
            </a:r>
            <a:endParaRPr lang="da-DK"/>
          </a:p>
          <a:p>
            <a:r>
              <a:rPr lang="da">
                <a:ea typeface="+mn-lt"/>
                <a:cs typeface="+mn-lt"/>
              </a:rPr>
              <a:t>8)      at </a:t>
            </a:r>
            <a:r>
              <a:rPr lang="da" err="1">
                <a:ea typeface="+mn-lt"/>
                <a:cs typeface="+mn-lt"/>
              </a:rPr>
              <a:t>fyrireika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fremja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framløgur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048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2B0ACE-F08D-4C7C-BD87-6DE4E94C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Framløgan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B1AB94-BDDF-4966-A3FF-284727FEC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b="1">
                <a:ea typeface="+mn-lt"/>
                <a:cs typeface="+mn-lt"/>
              </a:rPr>
              <a:t>§ 4.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Verkætlanaruppgávan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enda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einum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ítøkiligum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avriki</a:t>
            </a:r>
            <a:r>
              <a:rPr lang="da">
                <a:ea typeface="+mn-lt"/>
                <a:cs typeface="+mn-lt"/>
              </a:rPr>
              <a:t>, har </a:t>
            </a:r>
            <a:r>
              <a:rPr lang="da" err="1">
                <a:ea typeface="+mn-lt"/>
                <a:cs typeface="+mn-lt"/>
              </a:rPr>
              <a:t>næmingarnir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velja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málbúna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framsetingarhættir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teimum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karmum</a:t>
            </a:r>
            <a:r>
              <a:rPr lang="da">
                <a:ea typeface="+mn-lt"/>
                <a:cs typeface="+mn-lt"/>
              </a:rPr>
              <a:t>, sum </a:t>
            </a:r>
            <a:r>
              <a:rPr lang="da" err="1">
                <a:ea typeface="+mn-lt"/>
                <a:cs typeface="+mn-lt"/>
              </a:rPr>
              <a:t>skúlin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hevur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tøkar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r>
              <a:rPr lang="da" b="1">
                <a:ea typeface="+mn-lt"/>
                <a:cs typeface="+mn-lt"/>
              </a:rPr>
              <a:t>§ 5.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Verkætlanaruppgávan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verða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liðug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seinasta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lagi</a:t>
            </a:r>
            <a:r>
              <a:rPr lang="da">
                <a:ea typeface="+mn-lt"/>
                <a:cs typeface="+mn-lt"/>
              </a:rPr>
              <a:t> 25. </a:t>
            </a:r>
            <a:r>
              <a:rPr lang="da" err="1">
                <a:ea typeface="+mn-lt"/>
                <a:cs typeface="+mn-lt"/>
              </a:rPr>
              <a:t>apríl</a:t>
            </a:r>
            <a:r>
              <a:rPr lang="da">
                <a:ea typeface="+mn-lt"/>
                <a:cs typeface="+mn-lt"/>
              </a:rPr>
              <a:t>. </a:t>
            </a:r>
            <a:r>
              <a:rPr lang="da" err="1">
                <a:ea typeface="+mn-lt"/>
                <a:cs typeface="+mn-lt"/>
              </a:rPr>
              <a:t>Næmingarnir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fáa</a:t>
            </a:r>
            <a:r>
              <a:rPr lang="da">
                <a:ea typeface="+mn-lt"/>
                <a:cs typeface="+mn-lt"/>
              </a:rPr>
              <a:t> 5 </a:t>
            </a:r>
            <a:r>
              <a:rPr lang="da" err="1">
                <a:ea typeface="+mn-lt"/>
                <a:cs typeface="+mn-lt"/>
              </a:rPr>
              <a:t>fylgjandi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skúladagar</a:t>
            </a:r>
            <a:r>
              <a:rPr lang="da">
                <a:ea typeface="+mn-lt"/>
                <a:cs typeface="+mn-lt"/>
              </a:rPr>
              <a:t> til at </a:t>
            </a:r>
            <a:r>
              <a:rPr lang="da" err="1">
                <a:ea typeface="+mn-lt"/>
                <a:cs typeface="+mn-lt"/>
              </a:rPr>
              <a:t>gera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uppgávuna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lidna</a:t>
            </a:r>
            <a:r>
              <a:rPr lang="da">
                <a:ea typeface="+mn-lt"/>
                <a:cs typeface="+mn-lt"/>
              </a:rPr>
              <a:t> og til </a:t>
            </a:r>
            <a:r>
              <a:rPr lang="da" err="1">
                <a:ea typeface="+mn-lt"/>
                <a:cs typeface="+mn-lt"/>
              </a:rPr>
              <a:t>tess</a:t>
            </a:r>
            <a:r>
              <a:rPr lang="da">
                <a:ea typeface="+mn-lt"/>
                <a:cs typeface="+mn-lt"/>
              </a:rPr>
              <a:t> at </a:t>
            </a:r>
            <a:r>
              <a:rPr lang="da" err="1">
                <a:ea typeface="+mn-lt"/>
                <a:cs typeface="+mn-lt"/>
              </a:rPr>
              <a:t>fyrireika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uppgávuframløguna</a:t>
            </a:r>
            <a:r>
              <a:rPr lang="da">
                <a:ea typeface="+mn-lt"/>
                <a:cs typeface="+mn-lt"/>
              </a:rPr>
              <a:t>. </a:t>
            </a:r>
            <a:r>
              <a:rPr lang="da" err="1">
                <a:ea typeface="+mn-lt"/>
                <a:cs typeface="+mn-lt"/>
              </a:rPr>
              <a:t>Framløgan</a:t>
            </a:r>
            <a:r>
              <a:rPr lang="da">
                <a:ea typeface="+mn-lt"/>
                <a:cs typeface="+mn-lt"/>
              </a:rPr>
              <a:t> er </a:t>
            </a:r>
            <a:r>
              <a:rPr lang="da" err="1">
                <a:ea typeface="+mn-lt"/>
                <a:cs typeface="+mn-lt"/>
              </a:rPr>
              <a:t>antin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einstaklingsframløga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ella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bólkaframløga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endParaRPr lang="da"/>
          </a:p>
          <a:p>
            <a:r>
              <a:rPr lang="da"/>
              <a:t>Eingin áseting er um, hvussu long framløgan skal vera. Einstaki skúlin ger tað av. Sama er galdandi í DK. Vanliga er framløgan uml 30+ min. fyri eim bólk og uml. 20 min. fyri einstakan næm.</a:t>
            </a:r>
          </a:p>
          <a:p>
            <a:pPr marL="0" indent="0" algn="ctr">
              <a:buNone/>
            </a:pPr>
            <a:endParaRPr lang="da" b="1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363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FA047-2594-404C-B7A9-5BE5CDC7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metingin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5DCC7B-CD9C-4328-9B68-233B573C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5453"/>
            <a:ext cx="8596668" cy="410590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ctr">
              <a:buNone/>
            </a:pPr>
            <a:endParaRPr lang="da" b="1"/>
          </a:p>
          <a:p>
            <a:pPr algn="ctr">
              <a:buNone/>
            </a:pPr>
            <a:r>
              <a:rPr lang="da" b="1">
                <a:ea typeface="+mn-lt"/>
                <a:cs typeface="+mn-lt"/>
              </a:rPr>
              <a:t>§ 6.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Verkætlanaruppgávan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verður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mett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skrivligari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frágreiðing</a:t>
            </a:r>
            <a:r>
              <a:rPr lang="da">
                <a:ea typeface="+mn-lt"/>
                <a:cs typeface="+mn-lt"/>
              </a:rPr>
              <a:t>, og </a:t>
            </a:r>
            <a:r>
              <a:rPr lang="da" err="1">
                <a:ea typeface="+mn-lt"/>
                <a:cs typeface="+mn-lt"/>
              </a:rPr>
              <a:t>harumframt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kann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hon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talmett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ynskir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tað</a:t>
            </a:r>
            <a:r>
              <a:rPr lang="da">
                <a:ea typeface="+mn-lt"/>
                <a:cs typeface="+mn-lt"/>
              </a:rPr>
              <a:t>.</a:t>
            </a:r>
            <a:endParaRPr lang="da"/>
          </a:p>
          <a:p>
            <a:pPr algn="ctr">
              <a:buNone/>
            </a:pPr>
            <a:r>
              <a:rPr lang="da" i="1">
                <a:ea typeface="+mn-lt"/>
                <a:cs typeface="+mn-lt"/>
              </a:rPr>
              <a:t>Stk. 2.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Skrivliga</a:t>
            </a:r>
            <a:r>
              <a:rPr lang="da">
                <a:ea typeface="+mn-lt"/>
                <a:cs typeface="+mn-lt"/>
              </a:rPr>
              <a:t> metingin skal </a:t>
            </a:r>
            <a:r>
              <a:rPr lang="da" err="1">
                <a:ea typeface="+mn-lt"/>
                <a:cs typeface="+mn-lt"/>
              </a:rPr>
              <a:t>hava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sítt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støði</a:t>
            </a:r>
            <a:r>
              <a:rPr lang="da">
                <a:ea typeface="+mn-lt"/>
                <a:cs typeface="+mn-lt"/>
              </a:rPr>
              <a:t> í</a:t>
            </a:r>
            <a:endParaRPr lang="da"/>
          </a:p>
          <a:p>
            <a:pPr algn="ctr">
              <a:buNone/>
            </a:pPr>
            <a:r>
              <a:rPr lang="da">
                <a:ea typeface="+mn-lt"/>
                <a:cs typeface="+mn-lt"/>
              </a:rPr>
              <a:t>1)   </a:t>
            </a:r>
            <a:r>
              <a:rPr lang="da" err="1">
                <a:ea typeface="+mn-lt"/>
                <a:cs typeface="+mn-lt"/>
              </a:rPr>
              <a:t>Fakliga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innihaldinum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herímillum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hvønn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mun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hevur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verið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førur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fyri</a:t>
            </a:r>
            <a:r>
              <a:rPr lang="da">
                <a:ea typeface="+mn-lt"/>
                <a:cs typeface="+mn-lt"/>
              </a:rPr>
              <a:t> at </a:t>
            </a:r>
            <a:r>
              <a:rPr lang="da" err="1">
                <a:ea typeface="+mn-lt"/>
                <a:cs typeface="+mn-lt"/>
              </a:rPr>
              <a:t>vísa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grundleggjandi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kunnleika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fimi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fleiri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lærugreinum</a:t>
            </a:r>
            <a:r>
              <a:rPr lang="da">
                <a:ea typeface="+mn-lt"/>
                <a:cs typeface="+mn-lt"/>
              </a:rPr>
              <a:t>, og 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hann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hevur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sýnt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innlit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grundleggjandi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lærugreinaøki</a:t>
            </a:r>
            <a:r>
              <a:rPr lang="da">
                <a:ea typeface="+mn-lt"/>
                <a:cs typeface="+mn-lt"/>
              </a:rPr>
              <a:t>,</a:t>
            </a:r>
            <a:endParaRPr lang="da"/>
          </a:p>
          <a:p>
            <a:pPr algn="ctr">
              <a:buNone/>
            </a:pPr>
            <a:r>
              <a:rPr lang="da">
                <a:ea typeface="+mn-lt"/>
                <a:cs typeface="+mn-lt"/>
              </a:rPr>
              <a:t>2)   </a:t>
            </a:r>
            <a:r>
              <a:rPr lang="da" err="1">
                <a:ea typeface="+mn-lt"/>
                <a:cs typeface="+mn-lt"/>
              </a:rPr>
              <a:t>arbeiðsgongdini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teimum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ymisku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stigunum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herímillum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djúphugsni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næmingsins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evninum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samstarvi</a:t>
            </a:r>
            <a:r>
              <a:rPr lang="da">
                <a:ea typeface="+mn-lt"/>
                <a:cs typeface="+mn-lt"/>
              </a:rPr>
              <a:t> hansara </a:t>
            </a:r>
            <a:r>
              <a:rPr lang="da" err="1">
                <a:ea typeface="+mn-lt"/>
                <a:cs typeface="+mn-lt"/>
              </a:rPr>
              <a:t>við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onnur</a:t>
            </a:r>
            <a:r>
              <a:rPr lang="da">
                <a:ea typeface="+mn-lt"/>
                <a:cs typeface="+mn-lt"/>
              </a:rPr>
              <a:t>, og </a:t>
            </a:r>
            <a:r>
              <a:rPr lang="da" err="1">
                <a:ea typeface="+mn-lt"/>
                <a:cs typeface="+mn-lt"/>
              </a:rPr>
              <a:t>hvussu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dugir</a:t>
            </a:r>
            <a:r>
              <a:rPr lang="da">
                <a:ea typeface="+mn-lt"/>
                <a:cs typeface="+mn-lt"/>
              </a:rPr>
              <a:t> at </a:t>
            </a:r>
            <a:r>
              <a:rPr lang="da" err="1">
                <a:ea typeface="+mn-lt"/>
                <a:cs typeface="+mn-lt"/>
              </a:rPr>
              <a:t>fyrireika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savna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upplýsingar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viðgera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evnið</a:t>
            </a:r>
            <a:r>
              <a:rPr lang="da">
                <a:ea typeface="+mn-lt"/>
                <a:cs typeface="+mn-lt"/>
              </a:rPr>
              <a:t>,</a:t>
            </a:r>
            <a:endParaRPr lang="da"/>
          </a:p>
          <a:p>
            <a:pPr algn="ctr">
              <a:buNone/>
            </a:pPr>
            <a:r>
              <a:rPr lang="da">
                <a:ea typeface="+mn-lt"/>
                <a:cs typeface="+mn-lt"/>
              </a:rPr>
              <a:t>3)   </a:t>
            </a:r>
            <a:r>
              <a:rPr lang="da" err="1">
                <a:ea typeface="+mn-lt"/>
                <a:cs typeface="+mn-lt"/>
              </a:rPr>
              <a:t>avrikinum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herímillum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málbúnaði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framløguhátti</a:t>
            </a:r>
            <a:r>
              <a:rPr lang="da">
                <a:ea typeface="+mn-lt"/>
                <a:cs typeface="+mn-lt"/>
              </a:rPr>
              <a:t> og</a:t>
            </a:r>
            <a:endParaRPr lang="da"/>
          </a:p>
          <a:p>
            <a:pPr algn="ctr">
              <a:buNone/>
            </a:pPr>
            <a:r>
              <a:rPr lang="da">
                <a:ea typeface="+mn-lt"/>
                <a:cs typeface="+mn-lt"/>
              </a:rPr>
              <a:t>4)   </a:t>
            </a:r>
            <a:r>
              <a:rPr lang="da" err="1">
                <a:ea typeface="+mn-lt"/>
                <a:cs typeface="+mn-lt"/>
              </a:rPr>
              <a:t>sambandinum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millum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innihald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arbeiðslag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næmingsins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málbúnaðinum</a:t>
            </a:r>
            <a:r>
              <a:rPr lang="da">
                <a:ea typeface="+mn-lt"/>
                <a:cs typeface="+mn-lt"/>
              </a:rPr>
              <a:t> og </a:t>
            </a:r>
            <a:r>
              <a:rPr lang="da" err="1">
                <a:ea typeface="+mn-lt"/>
                <a:cs typeface="+mn-lt"/>
              </a:rPr>
              <a:t>framberingini</a:t>
            </a:r>
            <a:r>
              <a:rPr lang="da">
                <a:ea typeface="+mn-lt"/>
                <a:cs typeface="+mn-lt"/>
              </a:rPr>
              <a:t>.</a:t>
            </a:r>
            <a:endParaRPr lang="da"/>
          </a:p>
          <a:p>
            <a:pPr algn="ctr">
              <a:buNone/>
            </a:pPr>
            <a:r>
              <a:rPr lang="da" i="1">
                <a:ea typeface="+mn-lt"/>
                <a:cs typeface="+mn-lt"/>
              </a:rPr>
              <a:t>Stk. 3. 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vil </a:t>
            </a:r>
            <a:r>
              <a:rPr lang="da" err="1">
                <a:ea typeface="+mn-lt"/>
                <a:cs typeface="+mn-lt"/>
              </a:rPr>
              <a:t>hava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uppgávuna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talmetta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verður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próvtalið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ásett</a:t>
            </a:r>
            <a:r>
              <a:rPr lang="da">
                <a:ea typeface="+mn-lt"/>
                <a:cs typeface="+mn-lt"/>
              </a:rPr>
              <a:t> sum </a:t>
            </a:r>
            <a:r>
              <a:rPr lang="da" err="1">
                <a:ea typeface="+mn-lt"/>
                <a:cs typeface="+mn-lt"/>
              </a:rPr>
              <a:t>ein</a:t>
            </a:r>
            <a:r>
              <a:rPr lang="da">
                <a:ea typeface="+mn-lt"/>
                <a:cs typeface="+mn-lt"/>
              </a:rPr>
              <a:t>       </a:t>
            </a:r>
            <a:r>
              <a:rPr lang="da" err="1">
                <a:ea typeface="+mn-lt"/>
                <a:cs typeface="+mn-lt"/>
              </a:rPr>
              <a:t>heildarmeting</a:t>
            </a:r>
            <a:r>
              <a:rPr lang="da">
                <a:ea typeface="+mn-lt"/>
                <a:cs typeface="+mn-lt"/>
              </a:rPr>
              <a:t> av </a:t>
            </a:r>
            <a:r>
              <a:rPr lang="da" err="1">
                <a:ea typeface="+mn-lt"/>
                <a:cs typeface="+mn-lt"/>
              </a:rPr>
              <a:t>teimum</a:t>
            </a:r>
            <a:r>
              <a:rPr lang="da">
                <a:ea typeface="+mn-lt"/>
                <a:cs typeface="+mn-lt"/>
              </a:rPr>
              <a:t> í stk. 2 </a:t>
            </a:r>
            <a:r>
              <a:rPr lang="da" err="1">
                <a:ea typeface="+mn-lt"/>
                <a:cs typeface="+mn-lt"/>
              </a:rPr>
              <a:t>ásettu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luteindum</a:t>
            </a:r>
            <a:r>
              <a:rPr lang="da">
                <a:ea typeface="+mn-lt"/>
                <a:cs typeface="+mn-lt"/>
              </a:rPr>
              <a:t>.</a:t>
            </a:r>
            <a:endParaRPr lang="da"/>
          </a:p>
          <a:p>
            <a:pPr marL="0" indent="0" algn="ctr">
              <a:buNone/>
            </a:pPr>
            <a:endParaRPr lang="da" b="1"/>
          </a:p>
          <a:p>
            <a:pPr marL="0" indent="0" algn="ctr">
              <a:buNone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7490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C8FCE-47A8-43C7-A037-7133BAE0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t.v.s</a:t>
            </a:r>
            <a:r>
              <a:rPr lang="da-DK"/>
              <a:t>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8BF4FD-477E-48BF-ADE7-98E8D3AC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err="1"/>
              <a:t>Verkætlanaruppgávan</a:t>
            </a:r>
            <a:r>
              <a:rPr lang="da-DK"/>
              <a:t> </a:t>
            </a:r>
            <a:r>
              <a:rPr lang="da-DK" b="1"/>
              <a:t>skal</a:t>
            </a:r>
            <a:r>
              <a:rPr lang="da-DK"/>
              <a:t> </a:t>
            </a:r>
            <a:r>
              <a:rPr lang="da-DK" err="1"/>
              <a:t>verða</a:t>
            </a:r>
            <a:r>
              <a:rPr lang="da-DK"/>
              <a:t> </a:t>
            </a:r>
            <a:r>
              <a:rPr lang="da-DK" err="1"/>
              <a:t>mett</a:t>
            </a:r>
            <a:r>
              <a:rPr lang="da-DK"/>
              <a:t> </a:t>
            </a:r>
            <a:r>
              <a:rPr lang="da-DK" err="1"/>
              <a:t>við</a:t>
            </a:r>
            <a:r>
              <a:rPr lang="da-DK"/>
              <a:t> </a:t>
            </a:r>
            <a:r>
              <a:rPr lang="da-DK" err="1"/>
              <a:t>skrivligari</a:t>
            </a:r>
            <a:r>
              <a:rPr lang="da-DK"/>
              <a:t> </a:t>
            </a:r>
            <a:r>
              <a:rPr lang="da-DK" err="1"/>
              <a:t>frágreiðing</a:t>
            </a:r>
            <a:r>
              <a:rPr lang="da-DK"/>
              <a:t> </a:t>
            </a:r>
          </a:p>
          <a:p>
            <a:r>
              <a:rPr lang="da-DK" err="1"/>
              <a:t>Verkætlanaruppgávan</a:t>
            </a:r>
            <a:r>
              <a:rPr lang="da-DK"/>
              <a:t> </a:t>
            </a:r>
            <a:r>
              <a:rPr lang="da-DK" b="1" err="1"/>
              <a:t>kann</a:t>
            </a:r>
            <a:r>
              <a:rPr lang="da-DK"/>
              <a:t> </a:t>
            </a:r>
            <a:r>
              <a:rPr lang="da-DK" err="1"/>
              <a:t>vera</a:t>
            </a:r>
            <a:r>
              <a:rPr lang="da-DK"/>
              <a:t> </a:t>
            </a:r>
            <a:r>
              <a:rPr lang="da-DK" err="1"/>
              <a:t>talmett</a:t>
            </a:r>
            <a:endParaRPr lang="da-DK"/>
          </a:p>
          <a:p>
            <a:r>
              <a:rPr lang="da-DK" err="1"/>
              <a:t>Skrivliga</a:t>
            </a:r>
            <a:r>
              <a:rPr lang="da-DK"/>
              <a:t> metingin </a:t>
            </a:r>
            <a:r>
              <a:rPr lang="da-DK" err="1"/>
              <a:t>tekur</a:t>
            </a:r>
            <a:r>
              <a:rPr lang="da-DK"/>
              <a:t> </a:t>
            </a:r>
            <a:r>
              <a:rPr lang="da-DK" err="1"/>
              <a:t>støði</a:t>
            </a:r>
            <a:r>
              <a:rPr lang="da-DK"/>
              <a:t> í :</a:t>
            </a:r>
          </a:p>
          <a:p>
            <a:r>
              <a:rPr lang="da-DK" err="1"/>
              <a:t>Fakliga</a:t>
            </a:r>
            <a:r>
              <a:rPr lang="da-DK"/>
              <a:t> </a:t>
            </a:r>
            <a:r>
              <a:rPr lang="da-DK" err="1"/>
              <a:t>innihaldinum</a:t>
            </a:r>
            <a:endParaRPr lang="da-DK"/>
          </a:p>
          <a:p>
            <a:r>
              <a:rPr lang="da-DK" err="1"/>
              <a:t>Arbeiðsgongdini</a:t>
            </a:r>
            <a:endParaRPr lang="da-DK"/>
          </a:p>
          <a:p>
            <a:r>
              <a:rPr lang="da-DK" err="1"/>
              <a:t>Avrikinum</a:t>
            </a:r>
          </a:p>
          <a:p>
            <a:r>
              <a:rPr lang="da-DK" err="1"/>
              <a:t>Framberingini</a:t>
            </a:r>
          </a:p>
          <a:p>
            <a:r>
              <a:rPr lang="da-DK" err="1"/>
              <a:t>Sambandinum</a:t>
            </a:r>
            <a:r>
              <a:rPr lang="da-DK"/>
              <a:t> </a:t>
            </a:r>
            <a:r>
              <a:rPr lang="da-DK" err="1"/>
              <a:t>millum</a:t>
            </a:r>
            <a:r>
              <a:rPr lang="da-DK"/>
              <a:t> </a:t>
            </a:r>
            <a:r>
              <a:rPr lang="da-DK" err="1"/>
              <a:t>innihald</a:t>
            </a:r>
            <a:r>
              <a:rPr lang="da-DK"/>
              <a:t>, </a:t>
            </a:r>
            <a:r>
              <a:rPr lang="da-DK" err="1"/>
              <a:t>arbeiðslag</a:t>
            </a:r>
            <a:r>
              <a:rPr lang="da-DK"/>
              <a:t>, </a:t>
            </a:r>
            <a:r>
              <a:rPr lang="da-DK" err="1"/>
              <a:t>málbúna</a:t>
            </a:r>
            <a:r>
              <a:rPr lang="da-DK"/>
              <a:t> og </a:t>
            </a:r>
            <a:r>
              <a:rPr lang="da-DK" err="1"/>
              <a:t>frambering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786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EA673D-E986-4CEA-A0BC-BD218402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Tíðarfreistir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7A71A2-05EC-462F-96AD-C8731B63F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b="1">
                <a:ea typeface="+mn-lt"/>
                <a:cs typeface="+mn-lt"/>
              </a:rPr>
              <a:t>§ 7.</a:t>
            </a:r>
            <a:r>
              <a:rPr lang="da">
                <a:ea typeface="+mn-lt"/>
                <a:cs typeface="+mn-lt"/>
              </a:rPr>
              <a:t> </a:t>
            </a:r>
            <a:r>
              <a:rPr lang="da" err="1">
                <a:ea typeface="+mn-lt"/>
                <a:cs typeface="+mn-lt"/>
              </a:rPr>
              <a:t>Áðrenn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framløguna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boða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skúlanum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frá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hann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eisini</a:t>
            </a:r>
            <a:r>
              <a:rPr lang="da">
                <a:ea typeface="+mn-lt"/>
                <a:cs typeface="+mn-lt"/>
              </a:rPr>
              <a:t> vil </a:t>
            </a:r>
            <a:r>
              <a:rPr lang="da" err="1">
                <a:ea typeface="+mn-lt"/>
                <a:cs typeface="+mn-lt"/>
              </a:rPr>
              <a:t>hava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uppgávuna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talmetta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smb</a:t>
            </a:r>
            <a:r>
              <a:rPr lang="da">
                <a:ea typeface="+mn-lt"/>
                <a:cs typeface="+mn-lt"/>
              </a:rPr>
              <a:t>. § 7, stk. 1.</a:t>
            </a:r>
            <a:endParaRPr lang="da-DK"/>
          </a:p>
          <a:p>
            <a:r>
              <a:rPr lang="da" i="1">
                <a:ea typeface="+mn-lt"/>
                <a:cs typeface="+mn-lt"/>
              </a:rPr>
              <a:t>Stk. 2. </a:t>
            </a:r>
            <a:r>
              <a:rPr lang="da" err="1">
                <a:ea typeface="+mn-lt"/>
                <a:cs typeface="+mn-lt"/>
              </a:rPr>
              <a:t>Verkætlanaruppgávan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vera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próvdømd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seinasta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lagi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eina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viku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áðrenn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skrivligu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royndirnar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byrja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r>
              <a:rPr lang="da" i="1">
                <a:ea typeface="+mn-lt"/>
                <a:cs typeface="+mn-lt"/>
              </a:rPr>
              <a:t>Stk. 3</a:t>
            </a:r>
            <a:r>
              <a:rPr lang="da">
                <a:ea typeface="+mn-lt"/>
                <a:cs typeface="+mn-lt"/>
              </a:rPr>
              <a:t>. Í </a:t>
            </a:r>
            <a:r>
              <a:rPr lang="da" err="1">
                <a:ea typeface="+mn-lt"/>
                <a:cs typeface="+mn-lt"/>
              </a:rPr>
              <a:t>seinasta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lagi</a:t>
            </a:r>
            <a:r>
              <a:rPr lang="da">
                <a:ea typeface="+mn-lt"/>
                <a:cs typeface="+mn-lt"/>
              </a:rPr>
              <a:t> 1. juni skal </a:t>
            </a:r>
            <a:r>
              <a:rPr lang="da" err="1">
                <a:ea typeface="+mn-lt"/>
                <a:cs typeface="+mn-lt"/>
              </a:rPr>
              <a:t>næmingurin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boða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skúlanum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frá</a:t>
            </a:r>
            <a:r>
              <a:rPr lang="da">
                <a:ea typeface="+mn-lt"/>
                <a:cs typeface="+mn-lt"/>
              </a:rPr>
              <a:t>, 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skrivliga</a:t>
            </a:r>
            <a:r>
              <a:rPr lang="da">
                <a:ea typeface="+mn-lt"/>
                <a:cs typeface="+mn-lt"/>
              </a:rPr>
              <a:t> metingin og </a:t>
            </a:r>
            <a:r>
              <a:rPr lang="da" err="1">
                <a:ea typeface="+mn-lt"/>
                <a:cs typeface="+mn-lt"/>
              </a:rPr>
              <a:t>talmetið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verða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skrivað</a:t>
            </a:r>
            <a:r>
              <a:rPr lang="da">
                <a:ea typeface="+mn-lt"/>
                <a:cs typeface="+mn-lt"/>
              </a:rPr>
              <a:t> á </a:t>
            </a:r>
            <a:r>
              <a:rPr lang="da" err="1">
                <a:ea typeface="+mn-lt"/>
                <a:cs typeface="+mn-lt"/>
              </a:rPr>
              <a:t>fráfaringarskjalið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438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EA3A5-58AA-4E1F-B4A8-CBD0055C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Fráboðan</a:t>
            </a:r>
            <a:r>
              <a:rPr lang="da-DK"/>
              <a:t> til MMR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5F20B1-F3F0-49AC-BE67-91FE08E39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" b="1">
                <a:ea typeface="+mn-lt"/>
                <a:cs typeface="+mn-lt"/>
              </a:rPr>
              <a:t>§ 8.</a:t>
            </a:r>
            <a:r>
              <a:rPr lang="da">
                <a:ea typeface="+mn-lt"/>
                <a:cs typeface="+mn-lt"/>
              </a:rPr>
              <a:t>  </a:t>
            </a:r>
            <a:r>
              <a:rPr lang="da" err="1">
                <a:ea typeface="+mn-lt"/>
                <a:cs typeface="+mn-lt"/>
              </a:rPr>
              <a:t>Skúlarnir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boða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Undirvísingar</a:t>
            </a:r>
            <a:r>
              <a:rPr lang="da">
                <a:ea typeface="+mn-lt"/>
                <a:cs typeface="+mn-lt"/>
              </a:rPr>
              <a:t>- og </a:t>
            </a:r>
            <a:r>
              <a:rPr lang="da" err="1">
                <a:ea typeface="+mn-lt"/>
                <a:cs typeface="+mn-lt"/>
              </a:rPr>
              <a:t>Mentamálastýrinum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frá</a:t>
            </a:r>
            <a:r>
              <a:rPr lang="da">
                <a:ea typeface="+mn-lt"/>
                <a:cs typeface="+mn-lt"/>
              </a:rPr>
              <a:t> á </a:t>
            </a:r>
            <a:r>
              <a:rPr lang="da" err="1">
                <a:ea typeface="+mn-lt"/>
                <a:cs typeface="+mn-lt"/>
              </a:rPr>
              <a:t>oyðublaði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um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uppgávufremjingina</a:t>
            </a:r>
            <a:r>
              <a:rPr lang="da">
                <a:ea typeface="+mn-lt"/>
                <a:cs typeface="+mn-lt"/>
              </a:rPr>
              <a:t>. </a:t>
            </a:r>
            <a:endParaRPr lang="da-DK">
              <a:ea typeface="+mn-lt"/>
              <a:cs typeface="+mn-lt"/>
            </a:endParaRPr>
          </a:p>
          <a:p>
            <a:r>
              <a:rPr lang="da" err="1">
                <a:ea typeface="+mn-lt"/>
                <a:cs typeface="+mn-lt"/>
              </a:rPr>
              <a:t>Fráboðanin</a:t>
            </a:r>
            <a:r>
              <a:rPr lang="da">
                <a:ea typeface="+mn-lt"/>
                <a:cs typeface="+mn-lt"/>
              </a:rPr>
              <a:t> skal </a:t>
            </a:r>
            <a:r>
              <a:rPr lang="da" err="1">
                <a:ea typeface="+mn-lt"/>
                <a:cs typeface="+mn-lt"/>
              </a:rPr>
              <a:t>verða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Undirvísingar</a:t>
            </a:r>
            <a:r>
              <a:rPr lang="da">
                <a:ea typeface="+mn-lt"/>
                <a:cs typeface="+mn-lt"/>
              </a:rPr>
              <a:t>- og </a:t>
            </a:r>
            <a:r>
              <a:rPr lang="da" err="1">
                <a:ea typeface="+mn-lt"/>
                <a:cs typeface="+mn-lt"/>
              </a:rPr>
              <a:t>Mentamálastýrinum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hendi</a:t>
            </a:r>
            <a:r>
              <a:rPr lang="da">
                <a:ea typeface="+mn-lt"/>
                <a:cs typeface="+mn-lt"/>
              </a:rPr>
              <a:t> í </a:t>
            </a:r>
            <a:r>
              <a:rPr lang="da" err="1">
                <a:ea typeface="+mn-lt"/>
                <a:cs typeface="+mn-lt"/>
              </a:rPr>
              <a:t>seinasta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lagi</a:t>
            </a:r>
            <a:r>
              <a:rPr lang="da">
                <a:ea typeface="+mn-lt"/>
                <a:cs typeface="+mn-lt"/>
              </a:rPr>
              <a:t> 1. juli í </a:t>
            </a:r>
            <a:r>
              <a:rPr lang="da" err="1">
                <a:ea typeface="+mn-lt"/>
                <a:cs typeface="+mn-lt"/>
              </a:rPr>
              <a:t>tí</a:t>
            </a:r>
            <a:r>
              <a:rPr lang="da">
                <a:ea typeface="+mn-lt"/>
                <a:cs typeface="+mn-lt"/>
              </a:rPr>
              <a:t> </a:t>
            </a:r>
            <a:r>
              <a:rPr lang="da" err="1">
                <a:ea typeface="+mn-lt"/>
                <a:cs typeface="+mn-lt"/>
              </a:rPr>
              <a:t>skúlaárinum</a:t>
            </a:r>
            <a:r>
              <a:rPr lang="da">
                <a:ea typeface="+mn-lt"/>
                <a:cs typeface="+mn-lt"/>
              </a:rPr>
              <a:t>, sum </a:t>
            </a:r>
            <a:r>
              <a:rPr lang="da" err="1">
                <a:ea typeface="+mn-lt"/>
                <a:cs typeface="+mn-lt"/>
              </a:rPr>
              <a:t>verkætlanaruppgávan</a:t>
            </a:r>
            <a:r>
              <a:rPr lang="da">
                <a:ea typeface="+mn-lt"/>
                <a:cs typeface="+mn-lt"/>
              </a:rPr>
              <a:t> er </a:t>
            </a:r>
            <a:r>
              <a:rPr lang="da" err="1">
                <a:ea typeface="+mn-lt"/>
                <a:cs typeface="+mn-lt"/>
              </a:rPr>
              <a:t>gjørd</a:t>
            </a:r>
            <a:r>
              <a:rPr lang="da">
                <a:ea typeface="+mn-lt"/>
                <a:cs typeface="+mn-lt"/>
              </a:rPr>
              <a:t>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578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2557D-A51F-4D15-BFE6-46D80871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Verkætlanaruppgávan próvtøka ella undirvísing?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C7432F-2A76-4975-A7F4-507C4F6B9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Ikki ein próvtøka</a:t>
            </a:r>
          </a:p>
          <a:p>
            <a:r>
              <a:rPr lang="da-DK"/>
              <a:t>Lógarkravdur partur av undirvísingini</a:t>
            </a:r>
          </a:p>
          <a:p>
            <a:r>
              <a:rPr lang="da-DK"/>
              <a:t>Tí er tað ikki eitt krav, at metið skal í fráfaringarprógvið</a:t>
            </a:r>
          </a:p>
        </p:txBody>
      </p:sp>
    </p:spTree>
    <p:extLst>
      <p:ext uri="{BB962C8B-B14F-4D97-AF65-F5344CB8AC3E}">
        <p14:creationId xmlns:p14="http://schemas.microsoft.com/office/powerpoint/2010/main" val="1918430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5D63F-3BA7-4071-AFD3-D0D195A5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Ítøkiligt avrik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F3CCFC-5297-4619-AEB0-949EA3401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Sprotin: í</a:t>
            </a:r>
            <a:r>
              <a:rPr lang="da-DK" b="1">
                <a:ea typeface="+mn-lt"/>
                <a:cs typeface="+mn-lt"/>
              </a:rPr>
              <a:t>tøkiligur:</a:t>
            </a:r>
            <a:endParaRPr lang="da-DK"/>
          </a:p>
          <a:p>
            <a:r>
              <a:rPr lang="da-DK" b="1">
                <a:ea typeface="+mn-lt"/>
                <a:cs typeface="+mn-lt"/>
              </a:rPr>
              <a:t>við beinleiðis samsvari í veruleikanum, ítøkur, ítakandi, ígrípiligur, konkretur, </a:t>
            </a:r>
            <a:r>
              <a:rPr lang="da-DK" b="1" i="1">
                <a:ea typeface="+mn-lt"/>
                <a:cs typeface="+mn-lt"/>
              </a:rPr>
              <a:t>eitt ítøkiligt dømi</a:t>
            </a:r>
            <a:endParaRPr lang="da-DK"/>
          </a:p>
          <a:p>
            <a:r>
              <a:rPr lang="da-DK" b="1" i="1"/>
              <a:t>Tað eru eingi formkrøv til avrikið, men næmingurin velur málbúna og framsetingarhættir innan teir karmar, skúlin hevur tøkar.</a:t>
            </a:r>
          </a:p>
          <a:p>
            <a:pPr marL="0" indent="0">
              <a:buNone/>
            </a:pPr>
            <a:r>
              <a:rPr lang="da-DK" b="1" i="1"/>
              <a:t>      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2695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9379F-09D1-457B-8281-4C0E086F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Ítøkiligt avrik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560B5C-DBDE-461A-9232-24F966370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b="1"/>
              <a:t>Dømi um avrik:</a:t>
            </a:r>
          </a:p>
          <a:p>
            <a:r>
              <a:rPr lang="da-DK"/>
              <a:t>Ein leikur</a:t>
            </a:r>
          </a:p>
          <a:p>
            <a:r>
              <a:rPr lang="da-DK"/>
              <a:t>Ein framsýning</a:t>
            </a:r>
          </a:p>
          <a:p>
            <a:r>
              <a:rPr lang="da-DK"/>
              <a:t>Ein filmur</a:t>
            </a:r>
          </a:p>
          <a:p>
            <a:r>
              <a:rPr lang="da-DK"/>
              <a:t>Eitt skrivligt avrik</a:t>
            </a:r>
          </a:p>
          <a:p>
            <a:r>
              <a:rPr lang="da-DK"/>
              <a:t>Ein faldari</a:t>
            </a:r>
          </a:p>
          <a:p>
            <a:r>
              <a:rPr lang="da-DK"/>
              <a:t>Ein lutur?</a:t>
            </a:r>
          </a:p>
          <a:p>
            <a:r>
              <a:rPr lang="da-DK"/>
              <a:t>Annað???</a:t>
            </a:r>
          </a:p>
        </p:txBody>
      </p:sp>
    </p:spTree>
    <p:extLst>
      <p:ext uri="{BB962C8B-B14F-4D97-AF65-F5344CB8AC3E}">
        <p14:creationId xmlns:p14="http://schemas.microsoft.com/office/powerpoint/2010/main" val="1110797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6396DC-1903-4CCA-A26F-30D24AC6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Høvuðsevnið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228EEA-1AD6-49F8-9219-E4CDCD0A9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Lærarar (flokslærari) og næmingar velja í felag eitt høvuðsevni</a:t>
            </a:r>
          </a:p>
          <a:p>
            <a:r>
              <a:rPr lang="da-DK"/>
              <a:t>Høvuðsevnið skal kunna lýsast úr ymiskum fakligum sjónarhornum</a:t>
            </a:r>
          </a:p>
          <a:p>
            <a:r>
              <a:rPr lang="da-DK"/>
              <a:t>Høvuðsevnið skal kunna orðast í partsevni</a:t>
            </a:r>
          </a:p>
        </p:txBody>
      </p:sp>
    </p:spTree>
    <p:extLst>
      <p:ext uri="{BB962C8B-B14F-4D97-AF65-F5344CB8AC3E}">
        <p14:creationId xmlns:p14="http://schemas.microsoft.com/office/powerpoint/2010/main" val="3335924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9F91DE-A78B-4760-A3AC-F83E3FD3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Partsevni</a:t>
            </a:r>
            <a:br>
              <a:rPr lang="da-DK"/>
            </a:b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EACC55-3A21-48B8-9320-4DC9B4E19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Skulu kunna fata um:</a:t>
            </a:r>
          </a:p>
          <a:p>
            <a:r>
              <a:rPr lang="da-DK"/>
              <a:t>Evni, háttaløg (metodur), arbeiðshættir og málbúnar úr ymiskum lærugreinum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9513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8FF6C3-DE1E-41B9-8C22-6D2F0895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Spurdómur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11E2CA-42D5-42D1-9D10-5B02290DD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Tað er ikki nóg mikið at lýsa eitt evni, tað er evnisarbeiði.</a:t>
            </a:r>
          </a:p>
          <a:p>
            <a:r>
              <a:rPr lang="da-DK"/>
              <a:t>Næm. setir nakrar spurningar, sum hann skal royna at svara.</a:t>
            </a:r>
          </a:p>
          <a:p>
            <a:r>
              <a:rPr lang="da-DK"/>
              <a:t>Hví og hvussu eru spurningar, sum fara í dýptina.</a:t>
            </a:r>
          </a:p>
          <a:p>
            <a:endParaRPr lang="da-DK"/>
          </a:p>
          <a:p>
            <a:endParaRPr lang="da-DK"/>
          </a:p>
          <a:p>
            <a:pPr algn="just"/>
            <a:endParaRPr lang="da-DK"/>
          </a:p>
          <a:p>
            <a:pPr algn="just"/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548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8FEAD-C2F2-4ACE-BCCD-C3E70EA4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Spurdómur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3B861F-2CC2-4A9B-9911-0B78E4FC2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>
                <a:ea typeface="+mn-lt"/>
                <a:cs typeface="+mn-lt"/>
              </a:rPr>
              <a:t>Dømi frá EMU:</a:t>
            </a:r>
          </a:p>
          <a:p>
            <a:r>
              <a:rPr lang="da-DK">
                <a:ea typeface="+mn-lt"/>
                <a:cs typeface="+mn-lt"/>
              </a:rPr>
              <a:t>OVEREMNE: Teknologiens magt</a:t>
            </a:r>
            <a:br>
              <a:rPr lang="da-DK">
                <a:ea typeface="+mn-lt"/>
                <a:cs typeface="+mn-lt"/>
              </a:rPr>
            </a:br>
            <a:r>
              <a:rPr lang="da-DK">
                <a:ea typeface="+mn-lt"/>
                <a:cs typeface="+mn-lt"/>
              </a:rPr>
              <a:t>DELEMNE: Kunstig intelligens</a:t>
            </a:r>
            <a:br>
              <a:rPr lang="da-DK">
                <a:ea typeface="+mn-lt"/>
                <a:cs typeface="+mn-lt"/>
              </a:rPr>
            </a:br>
            <a:r>
              <a:rPr lang="da-DK">
                <a:ea typeface="+mn-lt"/>
                <a:cs typeface="+mn-lt"/>
              </a:rPr>
              <a:t>FAG: Biologi, fysik/kemi, samfundsfag, historie</a:t>
            </a:r>
            <a:endParaRPr lang="da-DK"/>
          </a:p>
          <a:p>
            <a:r>
              <a:rPr lang="da-DK">
                <a:ea typeface="+mn-lt"/>
                <a:cs typeface="+mn-lt"/>
              </a:rPr>
              <a:t>Eksperterne er ikke altid enige om, hvornår en maskine er kunstigt intelligent.</a:t>
            </a:r>
            <a:endParaRPr lang="da-DK"/>
          </a:p>
          <a:p>
            <a:r>
              <a:rPr lang="da-DK">
                <a:ea typeface="+mn-lt"/>
                <a:cs typeface="+mn-lt"/>
              </a:rPr>
              <a:t>Hvad er kunstig intelligens?</a:t>
            </a:r>
            <a:endParaRPr lang="da-DK"/>
          </a:p>
          <a:p>
            <a:r>
              <a:rPr lang="da-DK">
                <a:ea typeface="+mn-lt"/>
                <a:cs typeface="+mn-lt"/>
              </a:rPr>
              <a:t>Hvilke holdninger findes der til kunstig intelligens?</a:t>
            </a:r>
            <a:endParaRPr lang="da-DK"/>
          </a:p>
          <a:p>
            <a:r>
              <a:rPr lang="da-DK">
                <a:ea typeface="+mn-lt"/>
                <a:cs typeface="+mn-lt"/>
              </a:rPr>
              <a:t>Hvilket potentiale har kunstig intelligens for vores samfund i fremtiden, og hvordan ser tidshorisonten ud?</a:t>
            </a:r>
            <a:endParaRPr lang="da-DK"/>
          </a:p>
          <a:p>
            <a:pPr algn="just"/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2547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E5291E-AEDC-45CA-A0F5-0A3BD7A7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Spurdómur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A23FDA-E94E-4138-BD3A-3B140ADF6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da-DK"/>
          </a:p>
          <a:p>
            <a:r>
              <a:rPr lang="da-DK">
                <a:ea typeface="+mn-lt"/>
                <a:cs typeface="+mn-lt"/>
              </a:rPr>
              <a:t>OVEREMNE: Frihed</a:t>
            </a:r>
            <a:br>
              <a:rPr lang="da-DK">
                <a:ea typeface="+mn-lt"/>
                <a:cs typeface="+mn-lt"/>
              </a:rPr>
            </a:br>
            <a:r>
              <a:rPr lang="da-DK">
                <a:ea typeface="+mn-lt"/>
                <a:cs typeface="+mn-lt"/>
              </a:rPr>
              <a:t>DELEMNE: Overvågningssamfundet</a:t>
            </a:r>
            <a:br>
              <a:rPr lang="da-DK">
                <a:ea typeface="+mn-lt"/>
                <a:cs typeface="+mn-lt"/>
              </a:rPr>
            </a:br>
            <a:r>
              <a:rPr lang="da-DK">
                <a:ea typeface="+mn-lt"/>
                <a:cs typeface="+mn-lt"/>
              </a:rPr>
              <a:t>FAG: Samfundsfag, historie, dansk</a:t>
            </a:r>
            <a:endParaRPr lang="da-DK"/>
          </a:p>
          <a:p>
            <a:r>
              <a:rPr lang="da-DK">
                <a:ea typeface="+mn-lt"/>
                <a:cs typeface="+mn-lt"/>
              </a:rPr>
              <a:t>Danmark er et overvågningssamfund.</a:t>
            </a:r>
            <a:br>
              <a:rPr lang="da-DK">
                <a:ea typeface="+mn-lt"/>
                <a:cs typeface="+mn-lt"/>
              </a:rPr>
            </a:br>
            <a:r>
              <a:rPr lang="da-DK">
                <a:ea typeface="+mn-lt"/>
                <a:cs typeface="+mn-lt"/>
              </a:rPr>
              <a:t>Vi vil gerne diskutere, hvad overvågningen gør ved os og det samfund, vi lever i.</a:t>
            </a:r>
            <a:endParaRPr lang="da-DK"/>
          </a:p>
          <a:p>
            <a:r>
              <a:rPr lang="da-DK">
                <a:ea typeface="+mn-lt"/>
                <a:cs typeface="+mn-lt"/>
              </a:rPr>
              <a:t>Hvor går grænsen mellem sikkerhedsforanstaltning og overvågning?</a:t>
            </a:r>
            <a:endParaRPr lang="da-DK"/>
          </a:p>
          <a:p>
            <a:r>
              <a:rPr lang="da-DK">
                <a:ea typeface="+mn-lt"/>
                <a:cs typeface="+mn-lt"/>
              </a:rPr>
              <a:t>Er overvågning nødvendigt for at sikre et velfungerende og sikkert samfund?</a:t>
            </a:r>
            <a:endParaRPr lang="da-DK"/>
          </a:p>
          <a:p>
            <a:r>
              <a:rPr lang="da-DK">
                <a:ea typeface="+mn-lt"/>
                <a:cs typeface="+mn-lt"/>
              </a:rPr>
              <a:t>Er det rimeligt at vi overvåges?</a:t>
            </a:r>
            <a:endParaRPr lang="da-DK"/>
          </a:p>
          <a:p>
            <a:r>
              <a:rPr lang="da-DK">
                <a:ea typeface="+mn-lt"/>
                <a:cs typeface="+mn-lt"/>
              </a:rPr>
              <a:t>Kan overvågningen blive en hindring for at leve et normalt liv i fremtiden?</a:t>
            </a:r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7642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2BDD6-11DA-4D7C-8176-3BD27A27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spurdómsorðing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A31403-ED04-40E1-A8FD-4B4AE9F9D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4 </a:t>
            </a:r>
            <a:r>
              <a:rPr lang="da-DK" err="1"/>
              <a:t>sløg</a:t>
            </a:r>
            <a:r>
              <a:rPr lang="da-DK"/>
              <a:t> av </a:t>
            </a:r>
            <a:r>
              <a:rPr lang="da-DK" err="1"/>
              <a:t>spurningum</a:t>
            </a:r>
            <a:r>
              <a:rPr lang="da-DK"/>
              <a:t>:</a:t>
            </a:r>
          </a:p>
          <a:p>
            <a:r>
              <a:rPr lang="da-DK" err="1"/>
              <a:t>Um</a:t>
            </a:r>
            <a:r>
              <a:rPr lang="da-DK"/>
              <a:t> </a:t>
            </a:r>
            <a:r>
              <a:rPr lang="da-DK" err="1"/>
              <a:t>dátu</a:t>
            </a:r>
            <a:r>
              <a:rPr lang="da-DK"/>
              <a:t>: </a:t>
            </a:r>
            <a:r>
              <a:rPr lang="da-DK" err="1"/>
              <a:t>Hvat</a:t>
            </a:r>
            <a:r>
              <a:rPr lang="da-DK"/>
              <a:t>..., </a:t>
            </a:r>
            <a:r>
              <a:rPr lang="da-DK" err="1"/>
              <a:t>hvør</a:t>
            </a:r>
            <a:r>
              <a:rPr lang="da-DK"/>
              <a:t>..., </a:t>
            </a:r>
            <a:r>
              <a:rPr lang="da-DK" err="1"/>
              <a:t>hvar</a:t>
            </a:r>
            <a:r>
              <a:rPr lang="da-DK"/>
              <a:t>...</a:t>
            </a:r>
          </a:p>
          <a:p>
            <a:r>
              <a:rPr lang="da-DK" err="1"/>
              <a:t>Greiningarspurningar</a:t>
            </a:r>
            <a:r>
              <a:rPr lang="da-DK"/>
              <a:t>: </a:t>
            </a:r>
            <a:r>
              <a:rPr lang="da-DK" err="1"/>
              <a:t>Hvussu</a:t>
            </a:r>
            <a:r>
              <a:rPr lang="da-DK"/>
              <a:t>..., </a:t>
            </a:r>
            <a:r>
              <a:rPr lang="da-DK" err="1"/>
              <a:t>hví</a:t>
            </a:r>
            <a:r>
              <a:rPr lang="da-DK"/>
              <a:t>...</a:t>
            </a:r>
          </a:p>
          <a:p>
            <a:r>
              <a:rPr lang="da-DK" err="1"/>
              <a:t>Metingarspurningar</a:t>
            </a:r>
            <a:r>
              <a:rPr lang="da-DK"/>
              <a:t>: Er </a:t>
            </a:r>
            <a:r>
              <a:rPr lang="da-DK" err="1"/>
              <a:t>samband</a:t>
            </a:r>
            <a:r>
              <a:rPr lang="da-DK"/>
              <a:t> </a:t>
            </a:r>
            <a:r>
              <a:rPr lang="da-DK" err="1"/>
              <a:t>ímillum</a:t>
            </a:r>
            <a:r>
              <a:rPr lang="da-DK"/>
              <a:t>..., </a:t>
            </a:r>
            <a:r>
              <a:rPr lang="da-DK" err="1"/>
              <a:t>Hvussu</a:t>
            </a:r>
            <a:r>
              <a:rPr lang="da-DK"/>
              <a:t> </a:t>
            </a:r>
            <a:r>
              <a:rPr lang="da-DK" err="1"/>
              <a:t>ber</a:t>
            </a:r>
            <a:r>
              <a:rPr lang="da-DK"/>
              <a:t> </a:t>
            </a:r>
            <a:r>
              <a:rPr lang="da-DK" err="1"/>
              <a:t>tað</a:t>
            </a:r>
            <a:r>
              <a:rPr lang="da-DK"/>
              <a:t> til, at...</a:t>
            </a:r>
          </a:p>
          <a:p>
            <a:r>
              <a:rPr lang="da-DK" err="1"/>
              <a:t>Virknispurningar</a:t>
            </a:r>
            <a:r>
              <a:rPr lang="da-DK"/>
              <a:t>: </a:t>
            </a:r>
            <a:r>
              <a:rPr lang="da-DK" err="1"/>
              <a:t>Hvat</a:t>
            </a:r>
            <a:r>
              <a:rPr lang="da-DK"/>
              <a:t> </a:t>
            </a:r>
            <a:r>
              <a:rPr lang="da-DK" err="1"/>
              <a:t>ber</a:t>
            </a:r>
            <a:r>
              <a:rPr lang="da-DK"/>
              <a:t> til at </a:t>
            </a:r>
            <a:r>
              <a:rPr lang="da-DK" err="1"/>
              <a:t>gera</a:t>
            </a:r>
            <a:r>
              <a:rPr lang="da-DK"/>
              <a:t> </a:t>
            </a:r>
            <a:r>
              <a:rPr lang="da-DK" err="1"/>
              <a:t>fyri</a:t>
            </a:r>
            <a:r>
              <a:rPr lang="da-DK"/>
              <a:t> at…, </a:t>
            </a:r>
            <a:r>
              <a:rPr lang="da-DK" err="1"/>
              <a:t>hvussu</a:t>
            </a:r>
            <a:r>
              <a:rPr lang="da-DK"/>
              <a:t> </a:t>
            </a:r>
            <a:r>
              <a:rPr lang="da-DK" err="1"/>
              <a:t>ber</a:t>
            </a:r>
            <a:r>
              <a:rPr lang="da-DK"/>
              <a:t> til at </a:t>
            </a:r>
            <a:r>
              <a:rPr lang="da-DK" err="1"/>
              <a:t>broyta</a:t>
            </a:r>
            <a:r>
              <a:rPr lang="da-DK"/>
              <a:t>…, </a:t>
            </a:r>
            <a:r>
              <a:rPr lang="da-DK" err="1"/>
              <a:t>hvørjir</a:t>
            </a:r>
            <a:r>
              <a:rPr lang="da-DK"/>
              <a:t> </a:t>
            </a:r>
            <a:r>
              <a:rPr lang="da-DK" err="1"/>
              <a:t>møguleikar</a:t>
            </a:r>
            <a:r>
              <a:rPr lang="da-DK"/>
              <a:t> </a:t>
            </a:r>
            <a:r>
              <a:rPr lang="da-DK" err="1"/>
              <a:t>eru</a:t>
            </a:r>
            <a:r>
              <a:rPr lang="da-DK"/>
              <a:t>…</a:t>
            </a:r>
          </a:p>
          <a:p>
            <a:pPr marL="0" indent="0">
              <a:buNone/>
            </a:pPr>
            <a:r>
              <a:rPr lang="da-DK" err="1"/>
              <a:t>Kelda</a:t>
            </a:r>
            <a:r>
              <a:rPr lang="da-DK"/>
              <a:t>: </a:t>
            </a:r>
            <a:r>
              <a:rPr lang="da-DK">
                <a:hlinkClick r:id="rId2"/>
              </a:rPr>
              <a:t>https://emu.dk/grundskole/dansk/projektopgaven/problemformulering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2710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BF7D92C-AEFD-44DC-B797-06F7418A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Hvør er hesin?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69858D6C-51B1-4FF6-B8F7-973739AC7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922" y="1265315"/>
            <a:ext cx="3327373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70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5707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1256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29" baseType="lpstr">
      <vt:lpstr>Arial</vt:lpstr>
      <vt:lpstr>Times New Roman</vt:lpstr>
      <vt:lpstr>Trebuchet MS</vt:lpstr>
      <vt:lpstr>Wingdings 3</vt:lpstr>
      <vt:lpstr>Facet</vt:lpstr>
      <vt:lpstr>Verkætlanaruppgáva  í 9. og 10. flokki</vt:lpstr>
      <vt:lpstr>Skráin í dag</vt:lpstr>
      <vt:lpstr>Lógargrundarlag</vt:lpstr>
      <vt:lpstr>PowerPoint-præsentation</vt:lpstr>
      <vt:lpstr>t.v.s.:</vt:lpstr>
      <vt:lpstr>lógargrundarlag</vt:lpstr>
      <vt:lpstr>Lógargrundarlag</vt:lpstr>
      <vt:lpstr>Endamálið við vegleiðingini er at hjálpa næminginum:</vt:lpstr>
      <vt:lpstr>Framløgan</vt:lpstr>
      <vt:lpstr>metingin</vt:lpstr>
      <vt:lpstr>t.v.s.</vt:lpstr>
      <vt:lpstr>Tíðarfreistir</vt:lpstr>
      <vt:lpstr>Fráboðan til MMR</vt:lpstr>
      <vt:lpstr>Verkætlanaruppgávan próvtøka ella undirvísing?</vt:lpstr>
      <vt:lpstr>Ítøkiligt avrik</vt:lpstr>
      <vt:lpstr>Ítøkiligt avrik</vt:lpstr>
      <vt:lpstr>Høvuðsevnið</vt:lpstr>
      <vt:lpstr>Partsevni </vt:lpstr>
      <vt:lpstr>Spurdómur</vt:lpstr>
      <vt:lpstr>Spurdómur</vt:lpstr>
      <vt:lpstr>Spurdómur</vt:lpstr>
      <vt:lpstr>spurdómsorðing</vt:lpstr>
      <vt:lpstr>Hvør er hesin?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Guðrið</dc:creator>
  <cp:lastModifiedBy>Guðrið Reinert Joensen</cp:lastModifiedBy>
  <cp:revision>2</cp:revision>
  <dcterms:created xsi:type="dcterms:W3CDTF">2019-11-11T14:46:09Z</dcterms:created>
  <dcterms:modified xsi:type="dcterms:W3CDTF">2023-02-01T13:07:43Z</dcterms:modified>
</cp:coreProperties>
</file>